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61" r:id="rId3"/>
    <p:sldId id="275" r:id="rId4"/>
    <p:sldId id="273" r:id="rId5"/>
    <p:sldId id="279" r:id="rId6"/>
    <p:sldId id="287" r:id="rId7"/>
    <p:sldId id="280" r:id="rId8"/>
    <p:sldId id="270" r:id="rId9"/>
    <p:sldId id="282" r:id="rId10"/>
    <p:sldId id="281" r:id="rId11"/>
  </p:sldIdLst>
  <p:sldSz cx="9144000" cy="5143500" type="screen16x9"/>
  <p:notesSz cx="6858000" cy="9144000"/>
  <p:embeddedFontLst>
    <p:embeddedFont>
      <p:font typeface="Merriweather"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1" autoAdjust="0"/>
    <p:restoredTop sz="94660"/>
  </p:normalViewPr>
  <p:slideViewPr>
    <p:cSldViewPr snapToGrid="0">
      <p:cViewPr varScale="1">
        <p:scale>
          <a:sx n="142" d="100"/>
          <a:sy n="142" d="100"/>
        </p:scale>
        <p:origin x="73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75561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3c2b92bd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3c2b92bd4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96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3c2b92b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3c2b92b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c2b92bd4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3c2b92bd4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45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3c2b92bd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3c2b92bd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09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3c2b92bd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3c2b92bd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10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3c2b92bd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3c2b92bd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32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3c2b92bd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3c2b92bd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46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3c2b92bd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3c2b92bd4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3c2b92bd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3c2b92bd4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79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2078700"/>
            <a:ext cx="8520600" cy="15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Martha’s Vineyard Public Safety Communications System Development </a:t>
            </a:r>
            <a:br>
              <a:rPr lang="en" sz="1800" b="1" dirty="0"/>
            </a:br>
            <a:br>
              <a:rPr lang="en" sz="1800" b="1" dirty="0"/>
            </a:br>
            <a:r>
              <a:rPr lang="en" sz="2800" b="1" dirty="0"/>
              <a:t>FY20 Maintenance Cost Funding Request</a:t>
            </a:r>
            <a:endParaRPr sz="2800" b="1" dirty="0"/>
          </a:p>
        </p:txBody>
      </p:sp>
      <p:sp>
        <p:nvSpPr>
          <p:cNvPr id="65" name="Google Shape;65;p13"/>
          <p:cNvSpPr txBox="1">
            <a:spLocks noGrp="1"/>
          </p:cNvSpPr>
          <p:nvPr>
            <p:ph type="subTitle" idx="1"/>
          </p:nvPr>
        </p:nvSpPr>
        <p:spPr>
          <a:xfrm>
            <a:off x="311700" y="3340350"/>
            <a:ext cx="8520600" cy="15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endParaRPr lang="en" b="1" dirty="0"/>
          </a:p>
          <a:p>
            <a:pPr marL="0" lvl="0" indent="0" algn="l" rtl="0">
              <a:spcBef>
                <a:spcPts val="0"/>
              </a:spcBef>
              <a:spcAft>
                <a:spcPts val="0"/>
              </a:spcAft>
              <a:buNone/>
            </a:pPr>
            <a:r>
              <a:rPr lang="en" b="1" dirty="0"/>
              <a:t>Dukes County Sheriff’s Office</a:t>
            </a:r>
            <a:endParaRPr b="1" dirty="0"/>
          </a:p>
        </p:txBody>
      </p:sp>
      <p:pic>
        <p:nvPicPr>
          <p:cNvPr id="66" name="Google Shape;66;p13"/>
          <p:cNvPicPr preferRelativeResize="0"/>
          <p:nvPr/>
        </p:nvPicPr>
        <p:blipFill>
          <a:blip r:embed="rId3">
            <a:alphaModFix/>
          </a:blip>
          <a:stretch>
            <a:fillRect/>
          </a:stretch>
        </p:blipFill>
        <p:spPr>
          <a:xfrm>
            <a:off x="3781412" y="276150"/>
            <a:ext cx="1581174" cy="1537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lvl="0" algn="ctr"/>
            <a:r>
              <a:rPr lang="en-US" b="1" dirty="0"/>
              <a:t>System Maintenance Costs Request</a:t>
            </a:r>
            <a:br>
              <a:rPr lang="en-US" b="1" dirty="0"/>
            </a:br>
            <a:r>
              <a:rPr lang="en" sz="1400" b="1" dirty="0"/>
              <a:t>Allocation – 50% Share + 50% Dispatch Volume</a:t>
            </a:r>
            <a:endParaRPr sz="1400" b="1" dirty="0"/>
          </a:p>
        </p:txBody>
      </p:sp>
      <p:pic>
        <p:nvPicPr>
          <p:cNvPr id="2" name="Picture 1"/>
          <p:cNvPicPr>
            <a:picLocks noChangeAspect="1"/>
          </p:cNvPicPr>
          <p:nvPr/>
        </p:nvPicPr>
        <p:blipFill>
          <a:blip r:embed="rId3"/>
          <a:stretch>
            <a:fillRect/>
          </a:stretch>
        </p:blipFill>
        <p:spPr>
          <a:xfrm>
            <a:off x="0" y="1665134"/>
            <a:ext cx="8892451" cy="2777250"/>
          </a:xfrm>
          <a:prstGeom prst="rect">
            <a:avLst/>
          </a:prstGeom>
        </p:spPr>
      </p:pic>
    </p:spTree>
    <p:extLst>
      <p:ext uri="{BB962C8B-B14F-4D97-AF65-F5344CB8AC3E}">
        <p14:creationId xmlns:p14="http://schemas.microsoft.com/office/powerpoint/2010/main" val="210793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260550" y="180350"/>
            <a:ext cx="8520600" cy="11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Proposed Communications System</a:t>
            </a:r>
            <a:endParaRPr sz="1200" b="1"/>
          </a:p>
          <a:p>
            <a:pPr marL="0" lvl="0" indent="0" algn="ctr" rtl="0">
              <a:spcBef>
                <a:spcPts val="0"/>
              </a:spcBef>
              <a:spcAft>
                <a:spcPts val="0"/>
              </a:spcAft>
              <a:buNone/>
            </a:pPr>
            <a:r>
              <a:rPr lang="en" sz="1400" b="1"/>
              <a:t>Phased Approach Timeline</a:t>
            </a:r>
            <a:endParaRPr sz="1400" b="1"/>
          </a:p>
          <a:p>
            <a:pPr marL="0" lvl="0" indent="0" algn="ctr" rtl="0">
              <a:spcBef>
                <a:spcPts val="0"/>
              </a:spcBef>
              <a:spcAft>
                <a:spcPts val="0"/>
              </a:spcAft>
              <a:buNone/>
            </a:pPr>
            <a:endParaRPr sz="1400" b="1"/>
          </a:p>
        </p:txBody>
      </p:sp>
      <p:grpSp>
        <p:nvGrpSpPr>
          <p:cNvPr id="107" name="Google Shape;107;p18"/>
          <p:cNvGrpSpPr/>
          <p:nvPr/>
        </p:nvGrpSpPr>
        <p:grpSpPr>
          <a:xfrm>
            <a:off x="2626201" y="2250281"/>
            <a:ext cx="1944600" cy="2285987"/>
            <a:chOff x="3071457" y="2013863"/>
            <a:chExt cx="1944600" cy="1569600"/>
          </a:xfrm>
        </p:grpSpPr>
        <p:sp>
          <p:nvSpPr>
            <p:cNvPr id="108" name="Google Shape;108;p18"/>
            <p:cNvSpPr/>
            <p:nvPr/>
          </p:nvSpPr>
          <p:spPr>
            <a:xfrm rot="10800000" flipH="1">
              <a:off x="3071457" y="2013863"/>
              <a:ext cx="19446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p:nvPr/>
          </p:nvSpPr>
          <p:spPr>
            <a:xfrm>
              <a:off x="3258981" y="2256375"/>
              <a:ext cx="1508700" cy="459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dirty="0">
                  <a:solidFill>
                    <a:srgbClr val="FFFFFF"/>
                  </a:solidFill>
                  <a:latin typeface="Roboto"/>
                  <a:ea typeface="Roboto"/>
                  <a:cs typeface="Roboto"/>
                  <a:sym typeface="Roboto"/>
                </a:rPr>
                <a:t>Phase I</a:t>
              </a:r>
              <a:endParaRPr sz="1100" b="1" dirty="0">
                <a:solidFill>
                  <a:srgbClr val="FFFFFF"/>
                </a:solidFill>
                <a:latin typeface="Roboto"/>
                <a:ea typeface="Roboto"/>
                <a:cs typeface="Roboto"/>
                <a:sym typeface="Roboto"/>
              </a:endParaRPr>
            </a:p>
            <a:p>
              <a:pPr marL="0" lvl="0" indent="0" algn="ctr" rtl="0">
                <a:spcBef>
                  <a:spcPts val="0"/>
                </a:spcBef>
                <a:spcAft>
                  <a:spcPts val="0"/>
                </a:spcAft>
                <a:buNone/>
              </a:pPr>
              <a:r>
                <a:rPr lang="en" sz="1100" b="1" dirty="0">
                  <a:solidFill>
                    <a:srgbClr val="FFFFFF"/>
                  </a:solidFill>
                  <a:latin typeface="Roboto"/>
                  <a:ea typeface="Roboto"/>
                  <a:cs typeface="Roboto"/>
                  <a:sym typeface="Roboto"/>
                </a:rPr>
                <a:t>(Infrastructure)</a:t>
              </a:r>
              <a:endParaRPr lang="en" sz="800" b="1" dirty="0">
                <a:solidFill>
                  <a:srgbClr val="FFFFFF"/>
                </a:solidFill>
                <a:latin typeface="Roboto"/>
                <a:ea typeface="Roboto"/>
                <a:cs typeface="Roboto"/>
                <a:sym typeface="Roboto"/>
              </a:endParaRPr>
            </a:p>
          </p:txBody>
        </p:sp>
        <p:sp>
          <p:nvSpPr>
            <p:cNvPr id="110" name="Google Shape;110;p18"/>
            <p:cNvSpPr txBox="1"/>
            <p:nvPr/>
          </p:nvSpPr>
          <p:spPr>
            <a:xfrm>
              <a:off x="3251830" y="2673335"/>
              <a:ext cx="1586200" cy="742500"/>
            </a:xfrm>
            <a:prstGeom prst="rect">
              <a:avLst/>
            </a:prstGeom>
            <a:solidFill>
              <a:schemeClr val="accent1"/>
            </a:solidFill>
            <a:ln>
              <a:noFill/>
            </a:ln>
          </p:spPr>
          <p:txBody>
            <a:bodyPr spcFirstLastPara="1" wrap="square" lIns="91425" tIns="91425" rIns="91425" bIns="91425" anchor="t" anchorCtr="0">
              <a:noAutofit/>
            </a:bodyPr>
            <a:lstStyle/>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Replace/upgrade existing infrastructure equipment</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Upgrade Law Enforcement Channel (860)</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Install backhaul network</a:t>
              </a:r>
              <a:br>
                <a:rPr lang="en" sz="800" dirty="0">
                  <a:solidFill>
                    <a:srgbClr val="FFFFFF"/>
                  </a:solidFill>
                  <a:latin typeface="Roboto"/>
                  <a:ea typeface="Roboto"/>
                  <a:cs typeface="Roboto"/>
                  <a:sym typeface="Roboto"/>
                </a:rPr>
              </a:br>
              <a:endParaRPr sz="800" dirty="0">
                <a:solidFill>
                  <a:srgbClr val="FFFFFF"/>
                </a:solidFill>
                <a:latin typeface="Roboto"/>
                <a:ea typeface="Roboto"/>
                <a:cs typeface="Roboto"/>
                <a:sym typeface="Roboto"/>
              </a:endParaRPr>
            </a:p>
          </p:txBody>
        </p:sp>
      </p:grpSp>
      <p:grpSp>
        <p:nvGrpSpPr>
          <p:cNvPr id="111" name="Google Shape;111;p18"/>
          <p:cNvGrpSpPr/>
          <p:nvPr/>
        </p:nvGrpSpPr>
        <p:grpSpPr>
          <a:xfrm>
            <a:off x="683988" y="2250293"/>
            <a:ext cx="1944600" cy="2285987"/>
            <a:chOff x="1126863" y="2013875"/>
            <a:chExt cx="1944600" cy="1569600"/>
          </a:xfrm>
        </p:grpSpPr>
        <p:sp>
          <p:nvSpPr>
            <p:cNvPr id="112" name="Google Shape;112;p18"/>
            <p:cNvSpPr/>
            <p:nvPr/>
          </p:nvSpPr>
          <p:spPr>
            <a:xfrm>
              <a:off x="1126863" y="2013875"/>
              <a:ext cx="1944600" cy="1569600"/>
            </a:xfrm>
            <a:prstGeom prst="round2DiagRect">
              <a:avLst>
                <a:gd name="adj1" fmla="val 0"/>
                <a:gd name="adj2" fmla="val 1776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p:nvPr/>
          </p:nvSpPr>
          <p:spPr>
            <a:xfrm>
              <a:off x="1351627" y="2256385"/>
              <a:ext cx="1451700" cy="4599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dirty="0">
                  <a:solidFill>
                    <a:srgbClr val="FFFFFF"/>
                  </a:solidFill>
                  <a:latin typeface="Roboto"/>
                  <a:ea typeface="Roboto"/>
                  <a:cs typeface="Roboto"/>
                  <a:sym typeface="Roboto"/>
                </a:rPr>
                <a:t>Management Framework</a:t>
              </a:r>
              <a:endParaRPr sz="1100" dirty="0">
                <a:solidFill>
                  <a:srgbClr val="FFFFFF"/>
                </a:solidFill>
                <a:latin typeface="Roboto"/>
                <a:ea typeface="Roboto"/>
                <a:cs typeface="Roboto"/>
                <a:sym typeface="Roboto"/>
              </a:endParaRPr>
            </a:p>
          </p:txBody>
        </p:sp>
        <p:sp>
          <p:nvSpPr>
            <p:cNvPr id="114" name="Google Shape;114;p18"/>
            <p:cNvSpPr txBox="1"/>
            <p:nvPr/>
          </p:nvSpPr>
          <p:spPr>
            <a:xfrm>
              <a:off x="1248427" y="2667765"/>
              <a:ext cx="1721512" cy="684900"/>
            </a:xfrm>
            <a:prstGeom prst="rect">
              <a:avLst/>
            </a:prstGeom>
            <a:solidFill>
              <a:schemeClr val="lt2"/>
            </a:solidFill>
            <a:ln>
              <a:noFill/>
            </a:ln>
          </p:spPr>
          <p:txBody>
            <a:bodyPr spcFirstLastPara="1" wrap="square" lIns="91425" tIns="91425" rIns="91425" bIns="91425" anchor="t" anchorCtr="0">
              <a:noAutofit/>
            </a:bodyPr>
            <a:lstStyle/>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Secure System Maintenance Funding from Towns</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Execute MOU for Technical Services with all Towns</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Establish Advisory Committe</a:t>
              </a:r>
              <a:r>
                <a:rPr lang="en-US" sz="800" dirty="0">
                  <a:solidFill>
                    <a:srgbClr val="FFFFFF"/>
                  </a:solidFill>
                  <a:latin typeface="Roboto"/>
                  <a:ea typeface="Roboto"/>
                  <a:cs typeface="Roboto"/>
                  <a:sym typeface="Roboto"/>
                </a:rPr>
                <a:t>e</a:t>
              </a:r>
              <a:r>
                <a:rPr lang="en" sz="800" dirty="0">
                  <a:solidFill>
                    <a:srgbClr val="FFFFFF"/>
                  </a:solidFill>
                  <a:latin typeface="Roboto"/>
                  <a:ea typeface="Roboto"/>
                  <a:cs typeface="Roboto"/>
                  <a:sym typeface="Roboto"/>
                </a:rPr>
                <a:t> with Town membership</a:t>
              </a:r>
              <a:endParaRPr sz="800" dirty="0">
                <a:solidFill>
                  <a:srgbClr val="FFFFFF"/>
                </a:solidFill>
                <a:latin typeface="Roboto"/>
                <a:ea typeface="Roboto"/>
                <a:cs typeface="Roboto"/>
                <a:sym typeface="Roboto"/>
              </a:endParaRPr>
            </a:p>
          </p:txBody>
        </p:sp>
      </p:grpSp>
      <p:grpSp>
        <p:nvGrpSpPr>
          <p:cNvPr id="115" name="Google Shape;115;p18"/>
          <p:cNvGrpSpPr/>
          <p:nvPr/>
        </p:nvGrpSpPr>
        <p:grpSpPr>
          <a:xfrm>
            <a:off x="4912587" y="2627612"/>
            <a:ext cx="2417102" cy="972367"/>
            <a:chOff x="5360225" y="2256387"/>
            <a:chExt cx="2417102" cy="972367"/>
          </a:xfrm>
        </p:grpSpPr>
        <p:sp>
          <p:nvSpPr>
            <p:cNvPr id="116" name="Google Shape;116;p18"/>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117" name="Google Shape;117;p18"/>
            <p:cNvSpPr txBox="1"/>
            <p:nvPr/>
          </p:nvSpPr>
          <p:spPr>
            <a:xfrm>
              <a:off x="5360225" y="2716353"/>
              <a:ext cx="241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 Ipsum dolor sit amet elit, sed do eiusmod tempor.</a:t>
              </a:r>
              <a:endParaRPr sz="1100">
                <a:solidFill>
                  <a:srgbClr val="FFFFFF"/>
                </a:solidFill>
                <a:latin typeface="Roboto"/>
                <a:ea typeface="Roboto"/>
                <a:cs typeface="Roboto"/>
                <a:sym typeface="Roboto"/>
              </a:endParaRPr>
            </a:p>
          </p:txBody>
        </p:sp>
      </p:grpSp>
      <p:grpSp>
        <p:nvGrpSpPr>
          <p:cNvPr id="118" name="Google Shape;118;p18"/>
          <p:cNvGrpSpPr/>
          <p:nvPr/>
        </p:nvGrpSpPr>
        <p:grpSpPr>
          <a:xfrm>
            <a:off x="2500640" y="3072496"/>
            <a:ext cx="260366" cy="260366"/>
            <a:chOff x="3157188" y="909150"/>
            <a:chExt cx="470400" cy="470400"/>
          </a:xfrm>
        </p:grpSpPr>
        <p:sp>
          <p:nvSpPr>
            <p:cNvPr id="119" name="Google Shape;119;p18"/>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8"/>
          <p:cNvGrpSpPr/>
          <p:nvPr/>
        </p:nvGrpSpPr>
        <p:grpSpPr>
          <a:xfrm>
            <a:off x="2500046" y="3072495"/>
            <a:ext cx="261571" cy="260379"/>
            <a:chOff x="4858109" y="2631368"/>
            <a:chExt cx="316442" cy="315000"/>
          </a:xfrm>
        </p:grpSpPr>
        <p:sp>
          <p:nvSpPr>
            <p:cNvPr id="122" name="Google Shape;122;p1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124" name="Google Shape;124;p18"/>
          <p:cNvGrpSpPr/>
          <p:nvPr/>
        </p:nvGrpSpPr>
        <p:grpSpPr>
          <a:xfrm>
            <a:off x="4570813" y="2250293"/>
            <a:ext cx="1944600" cy="2285987"/>
            <a:chOff x="1126863" y="2013875"/>
            <a:chExt cx="1944600" cy="1569600"/>
          </a:xfrm>
        </p:grpSpPr>
        <p:sp>
          <p:nvSpPr>
            <p:cNvPr id="125" name="Google Shape;125;p18"/>
            <p:cNvSpPr/>
            <p:nvPr/>
          </p:nvSpPr>
          <p:spPr>
            <a:xfrm>
              <a:off x="1126863" y="2013875"/>
              <a:ext cx="1944600" cy="1569600"/>
            </a:xfrm>
            <a:prstGeom prst="round2DiagRect">
              <a:avLst>
                <a:gd name="adj1" fmla="val 0"/>
                <a:gd name="adj2" fmla="val 1776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1351627" y="2256385"/>
              <a:ext cx="1451700" cy="4599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FFFFFF"/>
                  </a:solidFill>
                  <a:latin typeface="Roboto"/>
                  <a:ea typeface="Roboto"/>
                  <a:cs typeface="Roboto"/>
                  <a:sym typeface="Roboto"/>
                </a:rPr>
                <a:t>Phase II</a:t>
              </a:r>
              <a:endParaRPr sz="1100" b="1">
                <a:solidFill>
                  <a:srgbClr val="FFFFFF"/>
                </a:solidFill>
                <a:latin typeface="Roboto"/>
                <a:ea typeface="Roboto"/>
                <a:cs typeface="Roboto"/>
                <a:sym typeface="Roboto"/>
              </a:endParaRPr>
            </a:p>
            <a:p>
              <a:pPr marL="0" lvl="0" indent="0" algn="ctr" rtl="0">
                <a:spcBef>
                  <a:spcPts val="0"/>
                </a:spcBef>
                <a:spcAft>
                  <a:spcPts val="0"/>
                </a:spcAft>
                <a:buNone/>
              </a:pPr>
              <a:r>
                <a:rPr lang="en" sz="1100" b="1">
                  <a:solidFill>
                    <a:srgbClr val="FFFFFF"/>
                  </a:solidFill>
                  <a:latin typeface="Roboto"/>
                  <a:ea typeface="Roboto"/>
                  <a:cs typeface="Roboto"/>
                  <a:sym typeface="Roboto"/>
                </a:rPr>
                <a:t>(Radio hardware)</a:t>
              </a:r>
              <a:endParaRPr sz="1100" b="1">
                <a:solidFill>
                  <a:srgbClr val="FFFFFF"/>
                </a:solidFill>
                <a:latin typeface="Roboto"/>
                <a:ea typeface="Roboto"/>
                <a:cs typeface="Roboto"/>
                <a:sym typeface="Roboto"/>
              </a:endParaRPr>
            </a:p>
          </p:txBody>
        </p:sp>
        <p:sp>
          <p:nvSpPr>
            <p:cNvPr id="127" name="Google Shape;127;p18"/>
            <p:cNvSpPr txBox="1"/>
            <p:nvPr/>
          </p:nvSpPr>
          <p:spPr>
            <a:xfrm>
              <a:off x="1311988" y="2716349"/>
              <a:ext cx="1491350" cy="684900"/>
            </a:xfrm>
            <a:prstGeom prst="rect">
              <a:avLst/>
            </a:prstGeom>
            <a:solidFill>
              <a:schemeClr val="lt2"/>
            </a:solidFill>
            <a:ln>
              <a:noFill/>
            </a:ln>
          </p:spPr>
          <p:txBody>
            <a:bodyPr spcFirstLastPara="1" wrap="square" lIns="91425" tIns="91425" rIns="91425" bIns="91425" anchor="t" anchorCtr="0">
              <a:noAutofit/>
            </a:bodyPr>
            <a:lstStyle/>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Upgrade Fire, EMS, Government, and Interop Channels</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Integrate all systems from Phase I</a:t>
              </a:r>
              <a:endParaRPr sz="800" dirty="0">
                <a:solidFill>
                  <a:srgbClr val="FFFFFF"/>
                </a:solidFill>
                <a:latin typeface="Roboto"/>
                <a:ea typeface="Roboto"/>
                <a:cs typeface="Roboto"/>
                <a:sym typeface="Roboto"/>
              </a:endParaRPr>
            </a:p>
          </p:txBody>
        </p:sp>
      </p:grpSp>
      <p:grpSp>
        <p:nvGrpSpPr>
          <p:cNvPr id="128" name="Google Shape;128;p18"/>
          <p:cNvGrpSpPr/>
          <p:nvPr/>
        </p:nvGrpSpPr>
        <p:grpSpPr>
          <a:xfrm>
            <a:off x="6515401" y="2250293"/>
            <a:ext cx="1944600" cy="2285987"/>
            <a:chOff x="3071457" y="2013875"/>
            <a:chExt cx="1944600" cy="1569600"/>
          </a:xfrm>
        </p:grpSpPr>
        <p:sp>
          <p:nvSpPr>
            <p:cNvPr id="129" name="Google Shape;129;p18"/>
            <p:cNvSpPr/>
            <p:nvPr/>
          </p:nvSpPr>
          <p:spPr>
            <a:xfrm rot="10800000" flipH="1">
              <a:off x="3071457" y="2013875"/>
              <a:ext cx="19446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a:off x="3316102" y="2256385"/>
              <a:ext cx="1451700" cy="459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FFFFFF"/>
                  </a:solidFill>
                  <a:latin typeface="Roboto"/>
                  <a:ea typeface="Roboto"/>
                  <a:cs typeface="Roboto"/>
                  <a:sym typeface="Roboto"/>
                </a:rPr>
                <a:t>Phase III</a:t>
              </a:r>
              <a:endParaRPr sz="1100" b="1">
                <a:solidFill>
                  <a:srgbClr val="FFFFFF"/>
                </a:solidFill>
                <a:latin typeface="Roboto"/>
                <a:ea typeface="Roboto"/>
                <a:cs typeface="Roboto"/>
                <a:sym typeface="Roboto"/>
              </a:endParaRPr>
            </a:p>
            <a:p>
              <a:pPr marL="0" lvl="0" indent="0" algn="ctr" rtl="0">
                <a:spcBef>
                  <a:spcPts val="0"/>
                </a:spcBef>
                <a:spcAft>
                  <a:spcPts val="0"/>
                </a:spcAft>
                <a:buNone/>
              </a:pPr>
              <a:r>
                <a:rPr lang="en" sz="1100" b="1">
                  <a:solidFill>
                    <a:srgbClr val="FFFFFF"/>
                  </a:solidFill>
                  <a:latin typeface="Roboto"/>
                  <a:ea typeface="Roboto"/>
                  <a:cs typeface="Roboto"/>
                  <a:sym typeface="Roboto"/>
                </a:rPr>
                <a:t>(Subscriber Units)</a:t>
              </a:r>
              <a:endParaRPr sz="1100" b="1">
                <a:solidFill>
                  <a:srgbClr val="FFFFFF"/>
                </a:solidFill>
                <a:latin typeface="Roboto"/>
                <a:ea typeface="Roboto"/>
                <a:cs typeface="Roboto"/>
                <a:sym typeface="Roboto"/>
              </a:endParaRPr>
            </a:p>
          </p:txBody>
        </p:sp>
        <p:sp>
          <p:nvSpPr>
            <p:cNvPr id="131" name="Google Shape;131;p18"/>
            <p:cNvSpPr txBox="1"/>
            <p:nvPr/>
          </p:nvSpPr>
          <p:spPr>
            <a:xfrm>
              <a:off x="3316106" y="2716349"/>
              <a:ext cx="1451700" cy="673200"/>
            </a:xfrm>
            <a:prstGeom prst="rect">
              <a:avLst/>
            </a:prstGeom>
            <a:solidFill>
              <a:schemeClr val="accent1"/>
            </a:solidFill>
            <a:ln>
              <a:noFill/>
            </a:ln>
          </p:spPr>
          <p:txBody>
            <a:bodyPr spcFirstLastPara="1" wrap="square" lIns="91425" tIns="91425" rIns="91425" bIns="91425" anchor="t" anchorCtr="0">
              <a:noAutofit/>
            </a:bodyPr>
            <a:lstStyle/>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Replace all existing subscriber units</a:t>
              </a:r>
            </a:p>
            <a:p>
              <a:pPr marL="171450" lvl="0" indent="-171450" algn="l" rtl="0">
                <a:spcBef>
                  <a:spcPts val="0"/>
                </a:spcBef>
                <a:spcAft>
                  <a:spcPts val="600"/>
                </a:spcAft>
                <a:buClr>
                  <a:schemeClr val="bg1"/>
                </a:buClr>
                <a:buFont typeface="Wingdings" panose="05000000000000000000" pitchFamily="2" charset="2"/>
                <a:buChar char="§"/>
              </a:pPr>
              <a:r>
                <a:rPr lang="en" sz="800" dirty="0">
                  <a:solidFill>
                    <a:srgbClr val="FFFFFF"/>
                  </a:solidFill>
                  <a:latin typeface="Roboto"/>
                  <a:ea typeface="Roboto"/>
                  <a:cs typeface="Roboto"/>
                  <a:sym typeface="Roboto"/>
                </a:rPr>
                <a:t>System cutover to digital</a:t>
              </a:r>
              <a:endParaRPr sz="800" dirty="0">
                <a:solidFill>
                  <a:srgbClr val="FFFFFF"/>
                </a:solidFill>
                <a:latin typeface="Roboto"/>
                <a:ea typeface="Roboto"/>
                <a:cs typeface="Roboto"/>
                <a:sym typeface="Roboto"/>
              </a:endParaRPr>
            </a:p>
          </p:txBody>
        </p:sp>
      </p:grpSp>
      <p:grpSp>
        <p:nvGrpSpPr>
          <p:cNvPr id="132" name="Google Shape;132;p18"/>
          <p:cNvGrpSpPr/>
          <p:nvPr/>
        </p:nvGrpSpPr>
        <p:grpSpPr>
          <a:xfrm>
            <a:off x="4441221" y="3039707"/>
            <a:ext cx="261571" cy="260379"/>
            <a:chOff x="4858109" y="2631368"/>
            <a:chExt cx="316442" cy="315000"/>
          </a:xfrm>
        </p:grpSpPr>
        <p:sp>
          <p:nvSpPr>
            <p:cNvPr id="133" name="Google Shape;133;p1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135" name="Google Shape;135;p18"/>
          <p:cNvGrpSpPr/>
          <p:nvPr/>
        </p:nvGrpSpPr>
        <p:grpSpPr>
          <a:xfrm>
            <a:off x="6382396" y="3039695"/>
            <a:ext cx="261571" cy="260379"/>
            <a:chOff x="4858109" y="2631368"/>
            <a:chExt cx="316442" cy="315000"/>
          </a:xfrm>
        </p:grpSpPr>
        <p:sp>
          <p:nvSpPr>
            <p:cNvPr id="136" name="Google Shape;136;p1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sp>
        <p:nvSpPr>
          <p:cNvPr id="138" name="Google Shape;138;p18"/>
          <p:cNvSpPr txBox="1">
            <a:spLocks noGrp="1"/>
          </p:cNvSpPr>
          <p:nvPr>
            <p:ph type="subTitle" idx="4294967295"/>
          </p:nvPr>
        </p:nvSpPr>
        <p:spPr>
          <a:xfrm>
            <a:off x="2895900" y="1563975"/>
            <a:ext cx="3249900" cy="583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800" b="1"/>
              <a:t>Five Year Project Goals</a:t>
            </a:r>
            <a:endParaRPr sz="1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260550" y="180350"/>
            <a:ext cx="8520600" cy="11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System User Maintenance Payments</a:t>
            </a:r>
            <a:endParaRPr sz="1200" b="1" dirty="0"/>
          </a:p>
          <a:p>
            <a:pPr marL="0" lvl="0" indent="0" algn="ctr" rtl="0">
              <a:spcBef>
                <a:spcPts val="0"/>
              </a:spcBef>
              <a:spcAft>
                <a:spcPts val="0"/>
              </a:spcAft>
              <a:buNone/>
            </a:pPr>
            <a:r>
              <a:rPr lang="en-US" sz="1400" b="1" dirty="0"/>
              <a:t>Historical Perspective</a:t>
            </a:r>
            <a:endParaRPr sz="1400" b="1" dirty="0"/>
          </a:p>
          <a:p>
            <a:pPr marL="0" lvl="0" indent="0" algn="l" rtl="0">
              <a:spcBef>
                <a:spcPts val="0"/>
              </a:spcBef>
              <a:spcAft>
                <a:spcPts val="0"/>
              </a:spcAft>
              <a:buNone/>
            </a:pPr>
            <a:endParaRPr sz="1400" b="1" dirty="0"/>
          </a:p>
          <a:p>
            <a:pPr marL="0" lvl="0" indent="0" algn="ctr" rtl="0">
              <a:spcBef>
                <a:spcPts val="0"/>
              </a:spcBef>
              <a:spcAft>
                <a:spcPts val="0"/>
              </a:spcAft>
              <a:buNone/>
            </a:pPr>
            <a:endParaRPr sz="1400" b="1" dirty="0"/>
          </a:p>
          <a:p>
            <a:pPr marL="0" lvl="0" indent="0" algn="ctr" rtl="0">
              <a:spcBef>
                <a:spcPts val="0"/>
              </a:spcBef>
              <a:spcAft>
                <a:spcPts val="0"/>
              </a:spcAft>
              <a:buNone/>
            </a:pPr>
            <a:endParaRPr sz="1400" b="1" dirty="0"/>
          </a:p>
        </p:txBody>
      </p:sp>
      <p:sp>
        <p:nvSpPr>
          <p:cNvPr id="151" name="Google Shape;151;p20"/>
          <p:cNvSpPr txBox="1">
            <a:spLocks noGrp="1"/>
          </p:cNvSpPr>
          <p:nvPr>
            <p:ph type="subTitle" idx="4294967295"/>
          </p:nvPr>
        </p:nvSpPr>
        <p:spPr>
          <a:xfrm>
            <a:off x="311699" y="1198575"/>
            <a:ext cx="8646563" cy="38757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600" b="1" dirty="0"/>
          </a:p>
          <a:p>
            <a:pPr marL="457200" lvl="0" indent="-330200" algn="l" rtl="0">
              <a:lnSpc>
                <a:spcPct val="100000"/>
              </a:lnSpc>
              <a:spcBef>
                <a:spcPts val="600"/>
              </a:spcBef>
              <a:spcAft>
                <a:spcPts val="0"/>
              </a:spcAft>
              <a:buSzPts val="1600"/>
              <a:buChar char="●"/>
            </a:pPr>
            <a:r>
              <a:rPr lang="en-US" sz="1400" b="1" dirty="0"/>
              <a:t>Island Towns funded RECC operations through County assessments, based on real estate valuations, from 1964 to 2009, when Sheriff’s Office became a State agency</a:t>
            </a:r>
            <a:r>
              <a:rPr lang="en-US" sz="1400" dirty="0"/>
              <a:t> (</a:t>
            </a:r>
            <a:r>
              <a:rPr lang="en-US" sz="1400" u="sng" dirty="0"/>
              <a:t>2007 County Charter Study</a:t>
            </a:r>
            <a:r>
              <a:rPr lang="en-US" sz="1400" dirty="0"/>
              <a:t> explains impact of State transition to Island Towns re Sheriff’s Office services). </a:t>
            </a:r>
            <a:r>
              <a:rPr lang="en-US" sz="1400" b="1" dirty="0"/>
              <a:t>Approx. savings to Towns between 2010-2019 fiscal years now exceed $5M.</a:t>
            </a:r>
          </a:p>
          <a:p>
            <a:pPr marL="457200" lvl="0" indent="-330200" algn="l" rtl="0">
              <a:lnSpc>
                <a:spcPct val="100000"/>
              </a:lnSpc>
              <a:spcBef>
                <a:spcPts val="600"/>
              </a:spcBef>
              <a:spcAft>
                <a:spcPts val="0"/>
              </a:spcAft>
              <a:buSzPts val="1600"/>
              <a:buChar char="●"/>
            </a:pPr>
            <a:r>
              <a:rPr lang="en-US" sz="1400" b="1" dirty="0"/>
              <a:t>Commonwealth does not fund the operation of RECC in Sheriff’s General Appropriation, but rather provides limited grant funding through State 911 Department, which pays for some staff costs.</a:t>
            </a:r>
          </a:p>
          <a:p>
            <a:pPr marL="457200" lvl="0" indent="-330200" algn="l" rtl="0">
              <a:lnSpc>
                <a:spcPct val="100000"/>
              </a:lnSpc>
              <a:spcBef>
                <a:spcPts val="600"/>
              </a:spcBef>
              <a:spcAft>
                <a:spcPts val="0"/>
              </a:spcAft>
              <a:buSzPts val="1600"/>
              <a:buChar char="●"/>
            </a:pPr>
            <a:r>
              <a:rPr lang="en-US" sz="1400" b="1" dirty="0"/>
              <a:t>Last year, Sheriff’s Office requested an assessment to help offset approx. $600,000 in deficit spending from the Towns, allocated based on the call volume per participating municipality.  Annual deficit spending is to be eliminated as a mandate from the Legislature.</a:t>
            </a:r>
          </a:p>
          <a:p>
            <a:pPr marL="457200" lvl="0" indent="-330200" algn="l" rtl="0">
              <a:lnSpc>
                <a:spcPct val="100000"/>
              </a:lnSpc>
              <a:spcBef>
                <a:spcPts val="600"/>
              </a:spcBef>
              <a:spcAft>
                <a:spcPts val="0"/>
              </a:spcAft>
              <a:buSzPts val="1600"/>
              <a:buChar char="●"/>
            </a:pPr>
            <a:r>
              <a:rPr lang="en-US" sz="1400" b="1" dirty="0"/>
              <a:t>Since then, Sheriff secured additional State 911 Dept. grant funding for personnel costs, reducing operational deficit. This only leaves other RECC maintenance costs to be funded by system users.</a:t>
            </a:r>
          </a:p>
          <a:p>
            <a:pPr marL="457200" lvl="0" indent="-330200" algn="l" rtl="0">
              <a:lnSpc>
                <a:spcPct val="100000"/>
              </a:lnSpc>
              <a:spcBef>
                <a:spcPts val="600"/>
              </a:spcBef>
              <a:spcAft>
                <a:spcPts val="0"/>
              </a:spcAft>
              <a:buSzPts val="1600"/>
              <a:buChar char="●"/>
            </a:pPr>
            <a:r>
              <a:rPr lang="en-US" sz="1400" b="1" dirty="0"/>
              <a:t>Sheriff also secured developmental grant funding to upgrade the regional radio system; however, this funding specifically precludes maintenance and some development costs.  Such maintenance and development costs are to be also funded by system users.</a:t>
            </a:r>
          </a:p>
        </p:txBody>
      </p:sp>
    </p:spTree>
    <p:extLst>
      <p:ext uri="{BB962C8B-B14F-4D97-AF65-F5344CB8AC3E}">
        <p14:creationId xmlns:p14="http://schemas.microsoft.com/office/powerpoint/2010/main" val="186531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System Maintenance and Technical Services</a:t>
            </a:r>
            <a:endParaRPr sz="1200" b="1" dirty="0"/>
          </a:p>
          <a:p>
            <a:pPr marL="0" lvl="0" indent="0" algn="ctr" rtl="0">
              <a:spcBef>
                <a:spcPts val="0"/>
              </a:spcBef>
              <a:spcAft>
                <a:spcPts val="0"/>
              </a:spcAft>
              <a:buNone/>
            </a:pPr>
            <a:r>
              <a:rPr lang="en" sz="1400" b="1" dirty="0"/>
              <a:t>Services Covered under Motorola Service Agreement and by Dukes County Sheriff</a:t>
            </a:r>
            <a:endParaRPr sz="1400" b="1" dirty="0"/>
          </a:p>
        </p:txBody>
      </p:sp>
      <p:sp>
        <p:nvSpPr>
          <p:cNvPr id="198" name="Google Shape;198;p26"/>
          <p:cNvSpPr txBox="1">
            <a:spLocks noGrp="1"/>
          </p:cNvSpPr>
          <p:nvPr>
            <p:ph type="subTitle" idx="4294967295"/>
          </p:nvPr>
        </p:nvSpPr>
        <p:spPr>
          <a:xfrm>
            <a:off x="311700" y="1267800"/>
            <a:ext cx="6135300" cy="3875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400" b="1" dirty="0"/>
              <a:t>Backup power supply</a:t>
            </a:r>
            <a:endParaRPr sz="1400" b="1" dirty="0"/>
          </a:p>
          <a:p>
            <a:pPr marL="914400" lvl="1" indent="-330200" algn="l" rtl="0">
              <a:lnSpc>
                <a:spcPct val="100000"/>
              </a:lnSpc>
              <a:spcBef>
                <a:spcPts val="0"/>
              </a:spcBef>
              <a:spcAft>
                <a:spcPts val="0"/>
              </a:spcAft>
              <a:buSzPts val="1600"/>
              <a:buChar char="○"/>
            </a:pPr>
            <a:r>
              <a:rPr lang="en" sz="1400" b="1" dirty="0"/>
              <a:t>Fuel</a:t>
            </a:r>
            <a:endParaRPr sz="1400" b="1" dirty="0"/>
          </a:p>
          <a:p>
            <a:pPr marL="914400" lvl="1" indent="-330200" algn="l" rtl="0">
              <a:lnSpc>
                <a:spcPct val="100000"/>
              </a:lnSpc>
              <a:spcBef>
                <a:spcPts val="0"/>
              </a:spcBef>
              <a:spcAft>
                <a:spcPts val="0"/>
              </a:spcAft>
              <a:buSzPts val="1600"/>
              <a:buChar char="○"/>
            </a:pPr>
            <a:r>
              <a:rPr lang="en" sz="1400" b="1" dirty="0"/>
              <a:t>Maintenance</a:t>
            </a:r>
            <a:endParaRPr sz="1400" b="1" dirty="0"/>
          </a:p>
          <a:p>
            <a:pPr marL="457200" lvl="0" indent="-330200" algn="l" rtl="0">
              <a:lnSpc>
                <a:spcPct val="100000"/>
              </a:lnSpc>
              <a:spcBef>
                <a:spcPts val="0"/>
              </a:spcBef>
              <a:spcAft>
                <a:spcPts val="0"/>
              </a:spcAft>
              <a:buSzPts val="1600"/>
              <a:buChar char="●"/>
            </a:pPr>
            <a:r>
              <a:rPr lang="en" sz="1400" b="1" dirty="0"/>
              <a:t>Radio equipment</a:t>
            </a:r>
            <a:endParaRPr sz="1400" b="1" dirty="0"/>
          </a:p>
          <a:p>
            <a:pPr marL="914400" lvl="1" indent="-330200" algn="l" rtl="0">
              <a:lnSpc>
                <a:spcPct val="100000"/>
              </a:lnSpc>
              <a:spcBef>
                <a:spcPts val="0"/>
              </a:spcBef>
              <a:spcAft>
                <a:spcPts val="0"/>
              </a:spcAft>
              <a:buSzPts val="1600"/>
              <a:buChar char="○"/>
            </a:pPr>
            <a:r>
              <a:rPr lang="en" sz="1400" b="1" dirty="0"/>
              <a:t>Tuning/Alignment</a:t>
            </a:r>
            <a:endParaRPr sz="1400" b="1" dirty="0"/>
          </a:p>
          <a:p>
            <a:pPr marL="457200" lvl="0" indent="-330200" algn="l" rtl="0">
              <a:lnSpc>
                <a:spcPct val="100000"/>
              </a:lnSpc>
              <a:spcBef>
                <a:spcPts val="0"/>
              </a:spcBef>
              <a:spcAft>
                <a:spcPts val="0"/>
              </a:spcAft>
              <a:buSzPts val="1600"/>
              <a:buChar char="●"/>
            </a:pPr>
            <a:r>
              <a:rPr lang="en" sz="1400" b="1" dirty="0"/>
              <a:t>Tower maintenance</a:t>
            </a:r>
            <a:endParaRPr sz="1400" b="1" dirty="0"/>
          </a:p>
          <a:p>
            <a:pPr marL="914400" lvl="1" indent="-330200" algn="l" rtl="0">
              <a:lnSpc>
                <a:spcPct val="100000"/>
              </a:lnSpc>
              <a:spcBef>
                <a:spcPts val="0"/>
              </a:spcBef>
              <a:spcAft>
                <a:spcPts val="0"/>
              </a:spcAft>
              <a:buSzPts val="1600"/>
              <a:buChar char="○"/>
            </a:pPr>
            <a:r>
              <a:rPr lang="en" sz="1400" b="1" dirty="0"/>
              <a:t>Hardware Alignment</a:t>
            </a:r>
            <a:endParaRPr sz="1400" b="1" dirty="0"/>
          </a:p>
          <a:p>
            <a:pPr marL="914400" lvl="1" indent="-330200" algn="l" rtl="0">
              <a:lnSpc>
                <a:spcPct val="100000"/>
              </a:lnSpc>
              <a:spcBef>
                <a:spcPts val="0"/>
              </a:spcBef>
              <a:spcAft>
                <a:spcPts val="0"/>
              </a:spcAft>
              <a:buSzPts val="1600"/>
              <a:buChar char="○"/>
            </a:pPr>
            <a:r>
              <a:rPr lang="en" sz="1400" b="1" dirty="0"/>
              <a:t>Feed line integrity</a:t>
            </a:r>
            <a:endParaRPr sz="1400" b="1" dirty="0"/>
          </a:p>
          <a:p>
            <a:pPr marL="457200" lvl="0" indent="-330200" algn="l" rtl="0">
              <a:lnSpc>
                <a:spcPct val="100000"/>
              </a:lnSpc>
              <a:spcBef>
                <a:spcPts val="0"/>
              </a:spcBef>
              <a:spcAft>
                <a:spcPts val="0"/>
              </a:spcAft>
              <a:buSzPts val="1600"/>
              <a:buChar char="●"/>
            </a:pPr>
            <a:r>
              <a:rPr lang="en" sz="1400" b="1" dirty="0"/>
              <a:t>Software</a:t>
            </a:r>
            <a:endParaRPr sz="1400" b="1" dirty="0"/>
          </a:p>
          <a:p>
            <a:pPr marL="914400" lvl="1" indent="-330200" algn="l" rtl="0">
              <a:lnSpc>
                <a:spcPct val="100000"/>
              </a:lnSpc>
              <a:spcBef>
                <a:spcPts val="0"/>
              </a:spcBef>
              <a:spcAft>
                <a:spcPts val="0"/>
              </a:spcAft>
              <a:buSzPts val="1600"/>
              <a:buChar char="○"/>
            </a:pPr>
            <a:r>
              <a:rPr lang="en" sz="1400" b="1" dirty="0"/>
              <a:t>Updates</a:t>
            </a:r>
            <a:endParaRPr sz="1400" b="1" dirty="0"/>
          </a:p>
          <a:p>
            <a:pPr marL="914400" lvl="1" indent="-330200" algn="l" rtl="0">
              <a:lnSpc>
                <a:spcPct val="100000"/>
              </a:lnSpc>
              <a:spcBef>
                <a:spcPts val="0"/>
              </a:spcBef>
              <a:spcAft>
                <a:spcPts val="0"/>
              </a:spcAft>
              <a:buSzPts val="1600"/>
              <a:buChar char="○"/>
            </a:pPr>
            <a:r>
              <a:rPr lang="en" sz="1400" b="1" dirty="0"/>
              <a:t>System security</a:t>
            </a:r>
            <a:endParaRPr sz="1400" b="1" dirty="0"/>
          </a:p>
          <a:p>
            <a:pPr marL="457200" lvl="0" indent="-330200" algn="l" rtl="0">
              <a:lnSpc>
                <a:spcPct val="100000"/>
              </a:lnSpc>
              <a:spcBef>
                <a:spcPts val="0"/>
              </a:spcBef>
              <a:spcAft>
                <a:spcPts val="0"/>
              </a:spcAft>
              <a:buSzPts val="1600"/>
              <a:buChar char="●"/>
            </a:pPr>
            <a:r>
              <a:rPr lang="en" sz="1400" b="1" dirty="0"/>
              <a:t>24 X 7 X 365 Technical Support</a:t>
            </a:r>
            <a:endParaRPr sz="1400" b="1" dirty="0"/>
          </a:p>
          <a:p>
            <a:pPr marL="457200" lvl="0" indent="-330200" algn="l" rtl="0">
              <a:lnSpc>
                <a:spcPct val="100000"/>
              </a:lnSpc>
              <a:spcBef>
                <a:spcPts val="0"/>
              </a:spcBef>
              <a:spcAft>
                <a:spcPts val="0"/>
              </a:spcAft>
              <a:buSzPts val="1600"/>
              <a:buChar char="●"/>
            </a:pPr>
            <a:r>
              <a:rPr lang="en" sz="1400" b="1" dirty="0"/>
              <a:t>On island technical services</a:t>
            </a:r>
          </a:p>
          <a:p>
            <a:pPr marL="457200" lvl="0" indent="-330200" algn="l" rtl="0">
              <a:lnSpc>
                <a:spcPct val="100000"/>
              </a:lnSpc>
              <a:spcBef>
                <a:spcPts val="0"/>
              </a:spcBef>
              <a:spcAft>
                <a:spcPts val="0"/>
              </a:spcAft>
              <a:buSzPts val="1600"/>
              <a:buChar char="●"/>
            </a:pPr>
            <a:r>
              <a:rPr lang="en" sz="1400" b="1" dirty="0"/>
              <a:t>Ongoing technical certification training</a:t>
            </a:r>
            <a:endParaRPr sz="1400" b="1" dirty="0"/>
          </a:p>
          <a:p>
            <a:pPr marL="457200" lvl="0" indent="-330200" algn="l" rtl="0">
              <a:lnSpc>
                <a:spcPct val="100000"/>
              </a:lnSpc>
              <a:spcBef>
                <a:spcPts val="0"/>
              </a:spcBef>
              <a:spcAft>
                <a:spcPts val="0"/>
              </a:spcAft>
              <a:buSzPts val="1600"/>
              <a:buChar char="●"/>
            </a:pPr>
            <a:r>
              <a:rPr lang="en" sz="1400" b="1" dirty="0"/>
              <a:t>Motorola onsite support services within 24 hours</a:t>
            </a:r>
            <a:endParaRPr sz="1400" b="1" dirty="0"/>
          </a:p>
          <a:p>
            <a:pPr marL="457200" lvl="0" indent="-330200" algn="l" rtl="0">
              <a:lnSpc>
                <a:spcPct val="100000"/>
              </a:lnSpc>
              <a:spcBef>
                <a:spcPts val="0"/>
              </a:spcBef>
              <a:spcAft>
                <a:spcPts val="0"/>
              </a:spcAft>
              <a:buSzPts val="1600"/>
              <a:buChar char="●"/>
            </a:pPr>
            <a:r>
              <a:rPr lang="en" sz="1400" b="1" dirty="0"/>
              <a:t>Annual Preventative Maintenance</a:t>
            </a:r>
            <a:endParaRPr sz="1400" b="1" dirty="0"/>
          </a:p>
          <a:p>
            <a:pPr marL="457200" lvl="0" indent="0" algn="l" rtl="0">
              <a:lnSpc>
                <a:spcPct val="100000"/>
              </a:lnSpc>
              <a:spcBef>
                <a:spcPts val="1600"/>
              </a:spcBef>
              <a:spcAft>
                <a:spcPts val="1600"/>
              </a:spcAft>
              <a:buNone/>
            </a:pPr>
            <a:endParaRPr sz="1600" b="1" dirty="0"/>
          </a:p>
        </p:txBody>
      </p:sp>
      <p:pic>
        <p:nvPicPr>
          <p:cNvPr id="199" name="Google Shape;199;p26"/>
          <p:cNvPicPr preferRelativeResize="0"/>
          <p:nvPr/>
        </p:nvPicPr>
        <p:blipFill>
          <a:blip r:embed="rId3">
            <a:alphaModFix/>
          </a:blip>
          <a:stretch>
            <a:fillRect/>
          </a:stretch>
        </p:blipFill>
        <p:spPr>
          <a:xfrm>
            <a:off x="5269506" y="2307919"/>
            <a:ext cx="1580096" cy="106393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709" y="2211218"/>
            <a:ext cx="1193760" cy="1160632"/>
          </a:xfrm>
          <a:prstGeom prst="rect">
            <a:avLst/>
          </a:prstGeom>
        </p:spPr>
      </p:pic>
    </p:spTree>
    <p:extLst>
      <p:ext uri="{BB962C8B-B14F-4D97-AF65-F5344CB8AC3E}">
        <p14:creationId xmlns:p14="http://schemas.microsoft.com/office/powerpoint/2010/main" val="15213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System Maintenance Costs</a:t>
            </a:r>
            <a:endParaRPr sz="1200" b="1" dirty="0"/>
          </a:p>
          <a:p>
            <a:pPr marL="0" lvl="0" indent="0" algn="ctr" rtl="0">
              <a:spcBef>
                <a:spcPts val="0"/>
              </a:spcBef>
              <a:spcAft>
                <a:spcPts val="0"/>
              </a:spcAft>
              <a:buNone/>
            </a:pPr>
            <a:r>
              <a:rPr lang="en" sz="1400" b="1" dirty="0"/>
              <a:t>Grant Ineligible Development, Maintenance and Management Items – Year 1</a:t>
            </a:r>
            <a:endParaRPr sz="1400" b="1" dirty="0"/>
          </a:p>
        </p:txBody>
      </p:sp>
      <p:sp>
        <p:nvSpPr>
          <p:cNvPr id="198" name="Google Shape;198;p26"/>
          <p:cNvSpPr txBox="1">
            <a:spLocks noGrp="1"/>
          </p:cNvSpPr>
          <p:nvPr>
            <p:ph type="subTitle" idx="4294967295"/>
          </p:nvPr>
        </p:nvSpPr>
        <p:spPr>
          <a:xfrm>
            <a:off x="311700" y="1436624"/>
            <a:ext cx="4638920" cy="3706875"/>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400" b="1" dirty="0"/>
              <a:t>Motorola Essentials+ Service Package</a:t>
            </a:r>
          </a:p>
          <a:p>
            <a:pPr marL="755650" lvl="1" indent="-171450">
              <a:lnSpc>
                <a:spcPct val="100000"/>
              </a:lnSpc>
              <a:spcBef>
                <a:spcPts val="0"/>
              </a:spcBef>
              <a:buSzPts val="1600"/>
              <a:buFont typeface="Wingdings" panose="05000000000000000000" pitchFamily="2" charset="2"/>
              <a:buChar char="§"/>
            </a:pPr>
            <a:r>
              <a:rPr lang="en-US" sz="1200" b="1" dirty="0"/>
              <a:t>$69,411</a:t>
            </a:r>
          </a:p>
          <a:p>
            <a:pPr marL="127000" lvl="0" indent="0" algn="l" rtl="0">
              <a:lnSpc>
                <a:spcPct val="100000"/>
              </a:lnSpc>
              <a:spcBef>
                <a:spcPts val="0"/>
              </a:spcBef>
              <a:spcAft>
                <a:spcPts val="0"/>
              </a:spcAft>
              <a:buSzPts val="1600"/>
              <a:buNone/>
            </a:pPr>
            <a:endParaRPr lang="en-US" sz="700" b="1" dirty="0"/>
          </a:p>
          <a:p>
            <a:pPr marL="457200" lvl="0" indent="-330200" algn="l" rtl="0">
              <a:lnSpc>
                <a:spcPct val="100000"/>
              </a:lnSpc>
              <a:spcBef>
                <a:spcPts val="0"/>
              </a:spcBef>
              <a:spcAft>
                <a:spcPts val="0"/>
              </a:spcAft>
              <a:buSzPts val="1600"/>
              <a:buChar char="●"/>
            </a:pPr>
            <a:r>
              <a:rPr lang="en-US" sz="1400" b="1" dirty="0"/>
              <a:t>Service Package Exclusions</a:t>
            </a:r>
          </a:p>
          <a:p>
            <a:pPr marL="755650" lvl="1" indent="-171450">
              <a:lnSpc>
                <a:spcPct val="100000"/>
              </a:lnSpc>
              <a:spcBef>
                <a:spcPts val="0"/>
              </a:spcBef>
              <a:buSzPts val="1600"/>
              <a:buFont typeface="Wingdings" panose="05000000000000000000" pitchFamily="2" charset="2"/>
              <a:buChar char="§"/>
            </a:pPr>
            <a:r>
              <a:rPr lang="en-US" sz="1200" dirty="0"/>
              <a:t>Passive equipment such as feed line, antenna’s, combining equipment, and dehydrators; UPS and UPS Batteries and Tower Climbing personnel expenses, if necessary.  </a:t>
            </a:r>
          </a:p>
          <a:p>
            <a:pPr marL="755650" lvl="1" indent="-171450">
              <a:lnSpc>
                <a:spcPct val="100000"/>
              </a:lnSpc>
              <a:spcBef>
                <a:spcPts val="0"/>
              </a:spcBef>
              <a:buSzPts val="1600"/>
              <a:buFont typeface="Wingdings" panose="05000000000000000000" pitchFamily="2" charset="2"/>
              <a:buChar char="§"/>
            </a:pPr>
            <a:r>
              <a:rPr lang="en-US" sz="1200" dirty="0"/>
              <a:t>Maintenance costs of towers, shelters, HVAC, or site generators.</a:t>
            </a:r>
          </a:p>
          <a:p>
            <a:pPr marL="755650" lvl="1" indent="-171450">
              <a:lnSpc>
                <a:spcPct val="100000"/>
              </a:lnSpc>
              <a:spcBef>
                <a:spcPts val="0"/>
              </a:spcBef>
              <a:buSzPts val="1600"/>
              <a:buFont typeface="Wingdings" panose="05000000000000000000" pitchFamily="2" charset="2"/>
              <a:buChar char="§"/>
            </a:pPr>
            <a:r>
              <a:rPr lang="en-US" sz="1200" b="1" dirty="0"/>
              <a:t>$17,353</a:t>
            </a:r>
          </a:p>
          <a:p>
            <a:pPr marL="457200" lvl="0" indent="-330200" algn="l" rtl="0">
              <a:lnSpc>
                <a:spcPct val="100000"/>
              </a:lnSpc>
              <a:spcBef>
                <a:spcPts val="0"/>
              </a:spcBef>
              <a:spcAft>
                <a:spcPts val="0"/>
              </a:spcAft>
              <a:buSzPts val="1600"/>
              <a:buChar char="●"/>
            </a:pPr>
            <a:endParaRPr lang="en-US" sz="700" b="1" dirty="0"/>
          </a:p>
          <a:p>
            <a:pPr marL="457200" lvl="0" indent="-330200" algn="l" rtl="0">
              <a:lnSpc>
                <a:spcPct val="100000"/>
              </a:lnSpc>
              <a:spcBef>
                <a:spcPts val="0"/>
              </a:spcBef>
              <a:spcAft>
                <a:spcPts val="0"/>
              </a:spcAft>
              <a:buSzPts val="1600"/>
              <a:buChar char="●"/>
            </a:pPr>
            <a:r>
              <a:rPr lang="en-US" sz="1400" b="1" dirty="0"/>
              <a:t>Permitting Legal Services</a:t>
            </a:r>
          </a:p>
          <a:p>
            <a:pPr marL="755650" lvl="1" indent="-171450">
              <a:lnSpc>
                <a:spcPct val="100000"/>
              </a:lnSpc>
              <a:spcBef>
                <a:spcPts val="0"/>
              </a:spcBef>
              <a:buSzPts val="1600"/>
              <a:buFont typeface="Wingdings" panose="05000000000000000000" pitchFamily="2" charset="2"/>
              <a:buChar char="§"/>
            </a:pPr>
            <a:r>
              <a:rPr lang="en-US" sz="1200" dirty="0"/>
              <a:t>Assistance with Zoning Approvals and Negotiation of Option/Lease/License Agreement and Acquisition of Clear Land Title/Site Lease/Shared Use Agreement </a:t>
            </a:r>
            <a:r>
              <a:rPr lang="en-US" sz="1200" b="1" dirty="0"/>
              <a:t>- $5,972 </a:t>
            </a:r>
            <a:endParaRPr lang="en-US" sz="1200" dirty="0"/>
          </a:p>
          <a:p>
            <a:pPr marL="755650" lvl="1" indent="-171450">
              <a:lnSpc>
                <a:spcPct val="100000"/>
              </a:lnSpc>
              <a:spcBef>
                <a:spcPts val="0"/>
              </a:spcBef>
              <a:buSzPts val="1600"/>
              <a:buFont typeface="Wingdings" panose="05000000000000000000" pitchFamily="2" charset="2"/>
              <a:buChar char="§"/>
            </a:pPr>
            <a:r>
              <a:rPr lang="en-US" sz="1200" dirty="0"/>
              <a:t>Coordination of Zoning and Permitting of New Tower - </a:t>
            </a:r>
            <a:r>
              <a:rPr lang="en-US" sz="1200" b="1" dirty="0"/>
              <a:t>$9,492</a:t>
            </a:r>
          </a:p>
          <a:p>
            <a:pPr marL="457200" lvl="0" indent="0" algn="l" rtl="0">
              <a:lnSpc>
                <a:spcPct val="100000"/>
              </a:lnSpc>
              <a:spcBef>
                <a:spcPts val="1600"/>
              </a:spcBef>
              <a:spcAft>
                <a:spcPts val="1600"/>
              </a:spcAft>
              <a:buNone/>
            </a:pPr>
            <a:endParaRPr sz="1600" b="1" dirty="0"/>
          </a:p>
        </p:txBody>
      </p:sp>
      <p:pic>
        <p:nvPicPr>
          <p:cNvPr id="199" name="Google Shape;199;p26"/>
          <p:cNvPicPr preferRelativeResize="0"/>
          <p:nvPr/>
        </p:nvPicPr>
        <p:blipFill>
          <a:blip r:embed="rId3">
            <a:alphaModFix/>
          </a:blip>
          <a:stretch>
            <a:fillRect/>
          </a:stretch>
        </p:blipFill>
        <p:spPr>
          <a:xfrm>
            <a:off x="5501715" y="2522232"/>
            <a:ext cx="1580096" cy="106393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918" y="2425531"/>
            <a:ext cx="1193760" cy="1160632"/>
          </a:xfrm>
          <a:prstGeom prst="rect">
            <a:avLst/>
          </a:prstGeom>
        </p:spPr>
      </p:pic>
    </p:spTree>
    <p:extLst>
      <p:ext uri="{BB962C8B-B14F-4D97-AF65-F5344CB8AC3E}">
        <p14:creationId xmlns:p14="http://schemas.microsoft.com/office/powerpoint/2010/main" val="313147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lvl="0" algn="ctr"/>
            <a:r>
              <a:rPr lang="en-US" b="1" dirty="0"/>
              <a:t>System Maintenance Costs</a:t>
            </a:r>
            <a:br>
              <a:rPr lang="en-US" b="1" dirty="0"/>
            </a:br>
            <a:r>
              <a:rPr lang="en" sz="1400" b="1" dirty="0"/>
              <a:t>Grant Ineligible Development, Maintenance and Management Items – Year 1</a:t>
            </a:r>
            <a:endParaRPr sz="1400" b="1" dirty="0"/>
          </a:p>
        </p:txBody>
      </p:sp>
      <p:sp>
        <p:nvSpPr>
          <p:cNvPr id="198" name="Google Shape;198;p26"/>
          <p:cNvSpPr txBox="1">
            <a:spLocks noGrp="1"/>
          </p:cNvSpPr>
          <p:nvPr>
            <p:ph type="subTitle" idx="4294967295"/>
          </p:nvPr>
        </p:nvSpPr>
        <p:spPr>
          <a:xfrm>
            <a:off x="78581" y="1436624"/>
            <a:ext cx="5464969" cy="3706875"/>
          </a:xfrm>
          <a:prstGeom prst="rect">
            <a:avLst/>
          </a:prstGeom>
        </p:spPr>
        <p:txBody>
          <a:bodyPr spcFirstLastPara="1" wrap="square" lIns="91425" tIns="91425" rIns="91425" bIns="91425" anchor="t" anchorCtr="0">
            <a:noAutofit/>
          </a:bodyPr>
          <a:lstStyle/>
          <a:p>
            <a:pPr marL="127000" lvl="0" indent="0" algn="l" rtl="0">
              <a:lnSpc>
                <a:spcPct val="100000"/>
              </a:lnSpc>
              <a:spcBef>
                <a:spcPts val="0"/>
              </a:spcBef>
              <a:spcAft>
                <a:spcPts val="0"/>
              </a:spcAft>
              <a:buSzPts val="1600"/>
              <a:buNone/>
            </a:pPr>
            <a:endParaRPr lang="en-US" sz="700" b="1" dirty="0"/>
          </a:p>
          <a:p>
            <a:pPr marL="457200" lvl="0" indent="-330200" algn="l" rtl="0">
              <a:lnSpc>
                <a:spcPct val="100000"/>
              </a:lnSpc>
              <a:spcBef>
                <a:spcPts val="0"/>
              </a:spcBef>
              <a:spcAft>
                <a:spcPts val="0"/>
              </a:spcAft>
              <a:buSzPts val="1600"/>
              <a:buChar char="●"/>
            </a:pPr>
            <a:r>
              <a:rPr lang="en-US" sz="1400" b="1" dirty="0"/>
              <a:t>Reserve for Site Development Contingencies</a:t>
            </a:r>
          </a:p>
          <a:p>
            <a:pPr marL="755650" lvl="1" indent="-171450">
              <a:lnSpc>
                <a:spcPct val="100000"/>
              </a:lnSpc>
              <a:spcBef>
                <a:spcPts val="0"/>
              </a:spcBef>
              <a:buSzPts val="1600"/>
              <a:buFont typeface="Wingdings" panose="05000000000000000000" pitchFamily="2" charset="2"/>
              <a:buChar char="§"/>
            </a:pPr>
            <a:r>
              <a:rPr lang="en-US" sz="1200" dirty="0"/>
              <a:t>Tower structural enhancements if Structural Analysis fails at Pennywise,  RECC,  Peaked Hill,  or the DCR tower.</a:t>
            </a:r>
          </a:p>
          <a:p>
            <a:pPr marL="755650" lvl="1" indent="-171450">
              <a:lnSpc>
                <a:spcPct val="100000"/>
              </a:lnSpc>
              <a:spcBef>
                <a:spcPts val="0"/>
              </a:spcBef>
              <a:buSzPts val="1600"/>
              <a:buFont typeface="Wingdings" panose="05000000000000000000" pitchFamily="2" charset="2"/>
              <a:buChar char="§"/>
            </a:pPr>
            <a:r>
              <a:rPr lang="en-US" sz="1200" dirty="0"/>
              <a:t>If at Oak Bluffs during the Phase I environmental assessment, Motorola discovers hazardous soils, and site needs remediation to soil or additional testing.</a:t>
            </a:r>
          </a:p>
          <a:p>
            <a:pPr marL="755650" lvl="1" indent="-171450">
              <a:lnSpc>
                <a:spcPct val="100000"/>
              </a:lnSpc>
              <a:spcBef>
                <a:spcPts val="0"/>
              </a:spcBef>
              <a:buSzPts val="1600"/>
              <a:buFont typeface="Wingdings" panose="05000000000000000000" pitchFamily="2" charset="2"/>
              <a:buChar char="§"/>
            </a:pPr>
            <a:r>
              <a:rPr lang="en-US" sz="1200" dirty="0"/>
              <a:t>If any of the sites require non-typical grounding upgrades.</a:t>
            </a:r>
          </a:p>
          <a:p>
            <a:pPr marL="755650" lvl="1" indent="-171450">
              <a:lnSpc>
                <a:spcPct val="100000"/>
              </a:lnSpc>
              <a:spcBef>
                <a:spcPts val="0"/>
              </a:spcBef>
              <a:buSzPts val="1600"/>
              <a:buFont typeface="Wingdings" panose="05000000000000000000" pitchFamily="2" charset="2"/>
              <a:buChar char="§"/>
            </a:pPr>
            <a:r>
              <a:rPr lang="en-US" sz="1200" dirty="0"/>
              <a:t>If there are any utility fees required for any sites other than RECC and DCR tower, as Motorola is using existing shelters, etc. </a:t>
            </a:r>
          </a:p>
          <a:p>
            <a:pPr marL="755650" lvl="1" indent="-171450">
              <a:lnSpc>
                <a:spcPct val="100000"/>
              </a:lnSpc>
              <a:spcBef>
                <a:spcPts val="0"/>
              </a:spcBef>
              <a:buSzPts val="1600"/>
              <a:buFont typeface="Wingdings" panose="05000000000000000000" pitchFamily="2" charset="2"/>
              <a:buChar char="§"/>
            </a:pPr>
            <a:r>
              <a:rPr lang="en-US" sz="1200" dirty="0"/>
              <a:t>The Path surveys are based on paper path studies only, which were accounted for in Motorola’s Tower design.  Once the physical path surveys are completed, the design with be finalized and updated based on that.</a:t>
            </a:r>
          </a:p>
          <a:p>
            <a:pPr marL="755650" lvl="1" indent="-171450">
              <a:lnSpc>
                <a:spcPct val="100000"/>
              </a:lnSpc>
              <a:spcBef>
                <a:spcPts val="0"/>
              </a:spcBef>
              <a:buSzPts val="1600"/>
              <a:buFont typeface="Wingdings" panose="05000000000000000000" pitchFamily="2" charset="2"/>
              <a:buChar char="§"/>
            </a:pPr>
            <a:r>
              <a:rPr lang="en-US" sz="1200" dirty="0"/>
              <a:t>Re-programming cost of existing Kenwood mobile and portable radios</a:t>
            </a:r>
          </a:p>
          <a:p>
            <a:pPr marL="755650" lvl="1" indent="-171450">
              <a:lnSpc>
                <a:spcPct val="100000"/>
              </a:lnSpc>
              <a:spcBef>
                <a:spcPts val="0"/>
              </a:spcBef>
              <a:buSzPts val="1600"/>
              <a:buFont typeface="Wingdings" panose="05000000000000000000" pitchFamily="2" charset="2"/>
              <a:buChar char="§"/>
            </a:pPr>
            <a:r>
              <a:rPr lang="en-US" sz="1200" b="1" dirty="0"/>
              <a:t>$79,642</a:t>
            </a:r>
            <a:r>
              <a:rPr lang="en-US" sz="1200" dirty="0"/>
              <a:t> (10% of Phase 1a Site Development Costs)</a:t>
            </a:r>
            <a:endParaRPr lang="en-US" sz="1200" b="1" dirty="0"/>
          </a:p>
          <a:p>
            <a:pPr marL="457200" lvl="0" indent="-330200" algn="l" rtl="0">
              <a:lnSpc>
                <a:spcPct val="100000"/>
              </a:lnSpc>
              <a:spcBef>
                <a:spcPts val="0"/>
              </a:spcBef>
              <a:spcAft>
                <a:spcPts val="0"/>
              </a:spcAft>
              <a:buSzPts val="1600"/>
              <a:buChar char="●"/>
            </a:pPr>
            <a:endParaRPr lang="en-US" sz="700" b="1" dirty="0"/>
          </a:p>
          <a:p>
            <a:pPr marL="457200" lvl="0" indent="0" algn="l" rtl="0">
              <a:lnSpc>
                <a:spcPct val="100000"/>
              </a:lnSpc>
              <a:spcBef>
                <a:spcPts val="1600"/>
              </a:spcBef>
              <a:spcAft>
                <a:spcPts val="1600"/>
              </a:spcAft>
              <a:buNone/>
            </a:pPr>
            <a:endParaRPr sz="1600" b="1" dirty="0"/>
          </a:p>
        </p:txBody>
      </p:sp>
      <p:pic>
        <p:nvPicPr>
          <p:cNvPr id="199" name="Google Shape;199;p26"/>
          <p:cNvPicPr preferRelativeResize="0"/>
          <p:nvPr/>
        </p:nvPicPr>
        <p:blipFill>
          <a:blip r:embed="rId3">
            <a:alphaModFix/>
          </a:blip>
          <a:stretch>
            <a:fillRect/>
          </a:stretch>
        </p:blipFill>
        <p:spPr>
          <a:xfrm>
            <a:off x="6007937" y="2522232"/>
            <a:ext cx="1580096" cy="106393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540" y="2425531"/>
            <a:ext cx="1193760" cy="1160632"/>
          </a:xfrm>
          <a:prstGeom prst="rect">
            <a:avLst/>
          </a:prstGeom>
        </p:spPr>
      </p:pic>
    </p:spTree>
    <p:extLst>
      <p:ext uri="{BB962C8B-B14F-4D97-AF65-F5344CB8AC3E}">
        <p14:creationId xmlns:p14="http://schemas.microsoft.com/office/powerpoint/2010/main" val="215593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lvl="0" algn="ctr"/>
            <a:r>
              <a:rPr lang="en-US" b="1" dirty="0"/>
              <a:t>System Maintenance Costs</a:t>
            </a:r>
            <a:br>
              <a:rPr lang="en-US" b="1" dirty="0"/>
            </a:br>
            <a:r>
              <a:rPr lang="en" sz="1400" b="1" dirty="0"/>
              <a:t>Grant Ineligible Development, Maintenance and Management Items – Year 1</a:t>
            </a:r>
            <a:endParaRPr sz="1400" b="1" dirty="0"/>
          </a:p>
        </p:txBody>
      </p:sp>
      <p:sp>
        <p:nvSpPr>
          <p:cNvPr id="198" name="Google Shape;198;p26"/>
          <p:cNvSpPr txBox="1">
            <a:spLocks noGrp="1"/>
          </p:cNvSpPr>
          <p:nvPr>
            <p:ph type="subTitle" idx="4294967295"/>
          </p:nvPr>
        </p:nvSpPr>
        <p:spPr>
          <a:xfrm>
            <a:off x="311700" y="1436624"/>
            <a:ext cx="4596056" cy="3706875"/>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400" b="1" dirty="0"/>
              <a:t>Project Management Items</a:t>
            </a:r>
          </a:p>
          <a:p>
            <a:pPr marL="755650" lvl="1" indent="-171450">
              <a:lnSpc>
                <a:spcPct val="100000"/>
              </a:lnSpc>
              <a:spcBef>
                <a:spcPts val="0"/>
              </a:spcBef>
              <a:buSzPts val="1600"/>
              <a:buFont typeface="Wingdings" panose="05000000000000000000" pitchFamily="2" charset="2"/>
              <a:buChar char="§"/>
            </a:pPr>
            <a:r>
              <a:rPr lang="en-US" sz="1200" dirty="0"/>
              <a:t>Planning and facilitation of project meetings.</a:t>
            </a:r>
          </a:p>
          <a:p>
            <a:pPr marL="755650" lvl="1" indent="-171450">
              <a:lnSpc>
                <a:spcPct val="100000"/>
              </a:lnSpc>
              <a:spcBef>
                <a:spcPts val="0"/>
              </a:spcBef>
              <a:buSzPts val="1600"/>
              <a:buFont typeface="Wingdings" panose="05000000000000000000" pitchFamily="2" charset="2"/>
              <a:buChar char="§"/>
            </a:pPr>
            <a:r>
              <a:rPr lang="en-US" sz="1200" dirty="0"/>
              <a:t>Monthly and quarterly project reports.</a:t>
            </a:r>
          </a:p>
          <a:p>
            <a:pPr marL="755650" lvl="1" indent="-171450">
              <a:lnSpc>
                <a:spcPct val="100000"/>
              </a:lnSpc>
              <a:spcBef>
                <a:spcPts val="0"/>
              </a:spcBef>
              <a:buSzPts val="1600"/>
              <a:buFont typeface="Wingdings" panose="05000000000000000000" pitchFamily="2" charset="2"/>
              <a:buChar char="§"/>
            </a:pPr>
            <a:r>
              <a:rPr lang="en-US" sz="1200" dirty="0"/>
              <a:t>Assist the Office of Sheriff in the procurement process for the primary vendor.</a:t>
            </a:r>
          </a:p>
          <a:p>
            <a:pPr marL="755650" lvl="1" indent="-171450">
              <a:lnSpc>
                <a:spcPct val="100000"/>
              </a:lnSpc>
              <a:spcBef>
                <a:spcPts val="0"/>
              </a:spcBef>
              <a:buSzPts val="1600"/>
              <a:buFont typeface="Wingdings" panose="05000000000000000000" pitchFamily="2" charset="2"/>
              <a:buChar char="§"/>
            </a:pPr>
            <a:r>
              <a:rPr lang="en-US" sz="1200" dirty="0"/>
              <a:t>Coordinate with the State 911 Department staff.</a:t>
            </a:r>
          </a:p>
          <a:p>
            <a:pPr marL="755650" lvl="1" indent="-171450">
              <a:lnSpc>
                <a:spcPct val="100000"/>
              </a:lnSpc>
              <a:spcBef>
                <a:spcPts val="0"/>
              </a:spcBef>
              <a:buSzPts val="1600"/>
              <a:buFont typeface="Wingdings" panose="05000000000000000000" pitchFamily="2" charset="2"/>
              <a:buChar char="§"/>
            </a:pPr>
            <a:r>
              <a:rPr lang="en-US" sz="1200" dirty="0"/>
              <a:t>Develop the FY20 State 911 Department Regional Development Grant for Phase 2.</a:t>
            </a:r>
          </a:p>
          <a:p>
            <a:pPr marL="755650" lvl="1" indent="-171450">
              <a:lnSpc>
                <a:spcPct val="100000"/>
              </a:lnSpc>
              <a:spcBef>
                <a:spcPts val="0"/>
              </a:spcBef>
              <a:buSzPts val="1600"/>
              <a:buFont typeface="Wingdings" panose="05000000000000000000" pitchFamily="2" charset="2"/>
              <a:buChar char="§"/>
            </a:pPr>
            <a:r>
              <a:rPr lang="en-US" sz="1200" b="1" dirty="0"/>
              <a:t>$4,331</a:t>
            </a:r>
          </a:p>
          <a:p>
            <a:pPr marL="457200" lvl="0" indent="-330200" algn="l" rtl="0">
              <a:lnSpc>
                <a:spcPct val="100000"/>
              </a:lnSpc>
              <a:spcBef>
                <a:spcPts val="0"/>
              </a:spcBef>
              <a:spcAft>
                <a:spcPts val="0"/>
              </a:spcAft>
              <a:buSzPts val="1600"/>
              <a:buChar char="●"/>
            </a:pPr>
            <a:endParaRPr lang="en-US" sz="1400" b="1" dirty="0"/>
          </a:p>
          <a:p>
            <a:pPr marL="457200" lvl="0" indent="-330200" algn="l" rtl="0">
              <a:lnSpc>
                <a:spcPct val="100000"/>
              </a:lnSpc>
              <a:spcBef>
                <a:spcPts val="0"/>
              </a:spcBef>
              <a:spcAft>
                <a:spcPts val="0"/>
              </a:spcAft>
              <a:buSzPts val="1600"/>
              <a:buChar char="●"/>
            </a:pPr>
            <a:r>
              <a:rPr lang="en-US" sz="1400" b="1" dirty="0"/>
              <a:t>RECC Maintenance Costs</a:t>
            </a:r>
          </a:p>
          <a:p>
            <a:pPr marL="755650" lvl="1" indent="-171450">
              <a:lnSpc>
                <a:spcPct val="100000"/>
              </a:lnSpc>
              <a:spcBef>
                <a:spcPts val="0"/>
              </a:spcBef>
              <a:buSzPts val="1600"/>
              <a:buFont typeface="Wingdings" panose="05000000000000000000" pitchFamily="2" charset="2"/>
              <a:buChar char="§"/>
            </a:pPr>
            <a:r>
              <a:rPr lang="en-US" sz="1200" dirty="0"/>
              <a:t>Equipment Purchases - $16,413</a:t>
            </a:r>
          </a:p>
          <a:p>
            <a:pPr marL="755650" lvl="1" indent="-171450">
              <a:lnSpc>
                <a:spcPct val="100000"/>
              </a:lnSpc>
              <a:spcBef>
                <a:spcPts val="0"/>
              </a:spcBef>
              <a:buSzPts val="1600"/>
              <a:buFont typeface="Wingdings" panose="05000000000000000000" pitchFamily="2" charset="2"/>
              <a:buChar char="§"/>
            </a:pPr>
            <a:r>
              <a:rPr lang="en-US" sz="1200" dirty="0"/>
              <a:t>Equipment Lease – Maintain &amp; Repair - $10,437</a:t>
            </a:r>
          </a:p>
          <a:p>
            <a:pPr marL="755650" lvl="1" indent="-171450">
              <a:lnSpc>
                <a:spcPct val="100000"/>
              </a:lnSpc>
              <a:spcBef>
                <a:spcPts val="0"/>
              </a:spcBef>
              <a:buSzPts val="1600"/>
              <a:buFont typeface="Wingdings" panose="05000000000000000000" pitchFamily="2" charset="2"/>
              <a:buChar char="§"/>
            </a:pPr>
            <a:r>
              <a:rPr lang="en-US" sz="1200" dirty="0"/>
              <a:t>Infrastructure - $24,264</a:t>
            </a:r>
          </a:p>
          <a:p>
            <a:pPr marL="755650" lvl="1" indent="-171450">
              <a:lnSpc>
                <a:spcPct val="100000"/>
              </a:lnSpc>
              <a:spcBef>
                <a:spcPts val="0"/>
              </a:spcBef>
              <a:buSzPts val="1600"/>
              <a:buFont typeface="Wingdings" panose="05000000000000000000" pitchFamily="2" charset="2"/>
              <a:buChar char="§"/>
            </a:pPr>
            <a:r>
              <a:rPr lang="en-US" sz="1200" b="1" dirty="0"/>
              <a:t>Total - $51,114</a:t>
            </a:r>
          </a:p>
          <a:p>
            <a:pPr marL="584200" lvl="1" indent="0">
              <a:lnSpc>
                <a:spcPct val="100000"/>
              </a:lnSpc>
              <a:spcBef>
                <a:spcPts val="0"/>
              </a:spcBef>
              <a:buSzPts val="1600"/>
              <a:buNone/>
            </a:pPr>
            <a:endParaRPr lang="en-US" sz="1200" b="1" dirty="0"/>
          </a:p>
          <a:p>
            <a:pPr indent="-330200">
              <a:lnSpc>
                <a:spcPct val="100000"/>
              </a:lnSpc>
              <a:buSzPts val="1600"/>
            </a:pPr>
            <a:r>
              <a:rPr lang="en-US" sz="1400" b="1" dirty="0"/>
              <a:t>Total Year 1 Maintenance of Effort - $237,313</a:t>
            </a:r>
          </a:p>
          <a:p>
            <a:pPr marL="457200" lvl="0" indent="-330200" algn="l" rtl="0">
              <a:lnSpc>
                <a:spcPct val="100000"/>
              </a:lnSpc>
              <a:spcBef>
                <a:spcPts val="0"/>
              </a:spcBef>
              <a:spcAft>
                <a:spcPts val="0"/>
              </a:spcAft>
              <a:buSzPts val="1600"/>
              <a:buChar char="●"/>
            </a:pPr>
            <a:endParaRPr sz="1400" b="1" dirty="0"/>
          </a:p>
          <a:p>
            <a:pPr marL="457200" lvl="0" indent="0" algn="l" rtl="0">
              <a:lnSpc>
                <a:spcPct val="100000"/>
              </a:lnSpc>
              <a:spcBef>
                <a:spcPts val="1600"/>
              </a:spcBef>
              <a:spcAft>
                <a:spcPts val="1600"/>
              </a:spcAft>
              <a:buNone/>
            </a:pPr>
            <a:endParaRPr sz="1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499" y="2254081"/>
            <a:ext cx="1193760" cy="1160632"/>
          </a:xfrm>
          <a:prstGeom prst="rect">
            <a:avLst/>
          </a:prstGeom>
        </p:spPr>
      </p:pic>
      <p:pic>
        <p:nvPicPr>
          <p:cNvPr id="3" name="Picture 2"/>
          <p:cNvPicPr>
            <a:picLocks noChangeAspect="1"/>
          </p:cNvPicPr>
          <p:nvPr/>
        </p:nvPicPr>
        <p:blipFill>
          <a:blip r:embed="rId4"/>
          <a:stretch>
            <a:fillRect/>
          </a:stretch>
        </p:blipFill>
        <p:spPr>
          <a:xfrm>
            <a:off x="6031196" y="2339076"/>
            <a:ext cx="625199" cy="836022"/>
          </a:xfrm>
          <a:prstGeom prst="rect">
            <a:avLst/>
          </a:prstGeom>
        </p:spPr>
      </p:pic>
      <p:sp>
        <p:nvSpPr>
          <p:cNvPr id="4" name="Rectangle 3"/>
          <p:cNvSpPr/>
          <p:nvPr/>
        </p:nvSpPr>
        <p:spPr>
          <a:xfrm>
            <a:off x="5248091" y="3225941"/>
            <a:ext cx="219140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2F4A">
                    <a:lumMod val="90000"/>
                    <a:lumOff val="10000"/>
                  </a:srgbClr>
                </a:solidFill>
                <a:effectLst/>
                <a:uLnTx/>
                <a:uFillTx/>
                <a:latin typeface="Arial"/>
                <a:cs typeface="Arial"/>
                <a:sym typeface="Arial"/>
              </a:rPr>
              <a:t>Edward J. Collins, Jr. Center for Public Management</a:t>
            </a:r>
          </a:p>
        </p:txBody>
      </p:sp>
    </p:spTree>
    <p:extLst>
      <p:ext uri="{BB962C8B-B14F-4D97-AF65-F5344CB8AC3E}">
        <p14:creationId xmlns:p14="http://schemas.microsoft.com/office/powerpoint/2010/main" val="113613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lvl="0" algn="ctr"/>
            <a:r>
              <a:rPr lang="en-US" b="1" dirty="0"/>
              <a:t>System Maintenance Costs Request</a:t>
            </a:r>
            <a:endParaRPr sz="1200" b="1" dirty="0"/>
          </a:p>
          <a:p>
            <a:pPr marL="0" lvl="0" indent="0" algn="ctr" rtl="0">
              <a:spcBef>
                <a:spcPts val="0"/>
              </a:spcBef>
              <a:spcAft>
                <a:spcPts val="0"/>
              </a:spcAft>
              <a:buNone/>
            </a:pPr>
            <a:r>
              <a:rPr lang="en" sz="1400" b="1" dirty="0"/>
              <a:t>Financial Breakout</a:t>
            </a:r>
            <a:endParaRPr sz="1400" b="1" dirty="0"/>
          </a:p>
        </p:txBody>
      </p:sp>
      <p:pic>
        <p:nvPicPr>
          <p:cNvPr id="4" name="Picture 3"/>
          <p:cNvPicPr>
            <a:picLocks noChangeAspect="1"/>
          </p:cNvPicPr>
          <p:nvPr/>
        </p:nvPicPr>
        <p:blipFill rotWithShape="1">
          <a:blip r:embed="rId3"/>
          <a:srcRect r="18582" b="18951"/>
          <a:stretch/>
        </p:blipFill>
        <p:spPr>
          <a:xfrm>
            <a:off x="597646" y="1649412"/>
            <a:ext cx="7910560" cy="30534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311700" y="290925"/>
            <a:ext cx="8520600" cy="1145700"/>
          </a:xfrm>
          <a:prstGeom prst="rect">
            <a:avLst/>
          </a:prstGeom>
        </p:spPr>
        <p:txBody>
          <a:bodyPr spcFirstLastPara="1" wrap="square" lIns="91425" tIns="91425" rIns="91425" bIns="91425" anchor="t" anchorCtr="0">
            <a:noAutofit/>
          </a:bodyPr>
          <a:lstStyle/>
          <a:p>
            <a:pPr lvl="0" algn="ctr"/>
            <a:r>
              <a:rPr lang="en-US" b="1" dirty="0"/>
              <a:t>System Maintenance Costs Request</a:t>
            </a:r>
            <a:br>
              <a:rPr lang="en-US" b="1" dirty="0"/>
            </a:br>
            <a:r>
              <a:rPr lang="en" sz="1400" b="1" dirty="0"/>
              <a:t>Allocation – 50% Share + 50% Dispatch Volume</a:t>
            </a:r>
            <a:endParaRPr sz="1400" b="1" dirty="0"/>
          </a:p>
        </p:txBody>
      </p:sp>
      <p:pic>
        <p:nvPicPr>
          <p:cNvPr id="3" name="Picture 2"/>
          <p:cNvPicPr>
            <a:picLocks noChangeAspect="1"/>
          </p:cNvPicPr>
          <p:nvPr/>
        </p:nvPicPr>
        <p:blipFill>
          <a:blip r:embed="rId3"/>
          <a:stretch>
            <a:fillRect/>
          </a:stretch>
        </p:blipFill>
        <p:spPr>
          <a:xfrm>
            <a:off x="2313599" y="1864811"/>
            <a:ext cx="4516801" cy="2548017"/>
          </a:xfrm>
          <a:prstGeom prst="rect">
            <a:avLst/>
          </a:prstGeom>
        </p:spPr>
      </p:pic>
    </p:spTree>
    <p:extLst>
      <p:ext uri="{BB962C8B-B14F-4D97-AF65-F5344CB8AC3E}">
        <p14:creationId xmlns:p14="http://schemas.microsoft.com/office/powerpoint/2010/main" val="3634960474"/>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783</Words>
  <Application>Microsoft Office PowerPoint</Application>
  <PresentationFormat>On-screen Show (16:9)</PresentationFormat>
  <Paragraphs>100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Wingdings</vt:lpstr>
      <vt:lpstr>Merriweather</vt:lpstr>
      <vt:lpstr>Roboto</vt:lpstr>
      <vt:lpstr>Arial</vt:lpstr>
      <vt:lpstr>Paradigm</vt:lpstr>
      <vt:lpstr>Martha’s Vineyard Public Safety Communications System Development   FY20 Maintenance Cost Funding Request</vt:lpstr>
      <vt:lpstr>Proposed Communications System Phased Approach Timeline </vt:lpstr>
      <vt:lpstr>System User Maintenance Payments Historical Perspective   </vt:lpstr>
      <vt:lpstr>System Maintenance and Technical Services Services Covered under Motorola Service Agreement and by Dukes County Sheriff</vt:lpstr>
      <vt:lpstr>System Maintenance Costs Grant Ineligible Development, Maintenance and Management Items – Year 1</vt:lpstr>
      <vt:lpstr>System Maintenance Costs Grant Ineligible Development, Maintenance and Management Items – Year 1</vt:lpstr>
      <vt:lpstr>System Maintenance Costs Grant Ineligible Development, Maintenance and Management Items – Year 1</vt:lpstr>
      <vt:lpstr>System Maintenance Costs Request Financial Breakout</vt:lpstr>
      <vt:lpstr>System Maintenance Costs Request Allocation – 50% Share + 50% Dispatch Volume</vt:lpstr>
      <vt:lpstr>System Maintenance Costs Request Allocation – 50% Share + 50% Dispatch Volume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Martha’s Vineyard Public Safety Communications System</dc:title>
  <dc:creator>Peter Graczykowski</dc:creator>
  <cp:lastModifiedBy>ContentDeveloperOne</cp:lastModifiedBy>
  <cp:revision>58</cp:revision>
  <cp:lastPrinted>2018-12-11T19:53:44Z</cp:lastPrinted>
  <dcterms:modified xsi:type="dcterms:W3CDTF">2019-08-01T16:58:47Z</dcterms:modified>
</cp:coreProperties>
</file>