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1"/>
    <p:restoredTop sz="94647"/>
  </p:normalViewPr>
  <p:slideViewPr>
    <p:cSldViewPr snapToGrid="0" showGuides="1">
      <p:cViewPr varScale="1">
        <p:scale>
          <a:sx n="112" d="100"/>
          <a:sy n="112" d="100"/>
        </p:scale>
        <p:origin x="200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CCB1-E382-2247-B636-AD2705AA2B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78C83-FA5B-7E46-A6E4-320B5A84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8C83-FA5B-7E46-A6E4-320B5A844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8C83-FA5B-7E46-A6E4-320B5A844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8C83-FA5B-7E46-A6E4-320B5A844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9852"/>
          </a:xfrm>
        </p:spPr>
        <p:txBody>
          <a:bodyPr anchor="b"/>
          <a:lstStyle>
            <a:lvl1pPr algn="ctr">
              <a:spcAft>
                <a:spcPts val="1800"/>
              </a:spcAft>
              <a:defRPr sz="3600" b="1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5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3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09FA5D86-0992-484B-ADE3-3CF24503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1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339-F421-8554-BF28-8258C4CAF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Town Center Energy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E9C00-29C7-4B18-A03C-769A550A1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Preparing for the future as the climate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00708-1D19-128F-78D1-CB49C68A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03D4-540E-3873-3A5C-1CF74539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56436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Solar for all / selected buildings</a:t>
            </a:r>
          </a:p>
          <a:p>
            <a:pPr lvl="1"/>
            <a:r>
              <a:rPr lang="en-US" sz="2000" dirty="0"/>
              <a:t>Lower electricity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Solar + battery for all / selected buildings</a:t>
            </a:r>
          </a:p>
          <a:p>
            <a:pPr lvl="1"/>
            <a:r>
              <a:rPr lang="en-US" sz="2000" dirty="0"/>
              <a:t>Lower electricity cost</a:t>
            </a:r>
          </a:p>
          <a:p>
            <a:pPr lvl="1"/>
            <a:r>
              <a:rPr lang="en-US" sz="2000" dirty="0"/>
              <a:t>Added resilience for lengthy outages</a:t>
            </a:r>
          </a:p>
          <a:p>
            <a:pPr lvl="1"/>
            <a:r>
              <a:rPr lang="en-US" sz="2000" dirty="0"/>
              <a:t>Financial benefit from Connected Solutions</a:t>
            </a:r>
          </a:p>
          <a:p>
            <a:pPr lvl="1"/>
            <a:r>
              <a:rPr lang="en-US" sz="2000" dirty="0"/>
              <a:t>Added local grid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Full microgrid</a:t>
            </a:r>
          </a:p>
          <a:p>
            <a:pPr lvl="1"/>
            <a:r>
              <a:rPr lang="en-US" sz="2000" dirty="0"/>
              <a:t>Benefits of Option 2, plus:</a:t>
            </a:r>
          </a:p>
          <a:p>
            <a:pPr lvl="1"/>
            <a:r>
              <a:rPr lang="en-US" sz="2000" dirty="0"/>
              <a:t>Shared energy resources across buildings (larger battery + single generator)</a:t>
            </a:r>
          </a:p>
          <a:p>
            <a:pPr lvl="1"/>
            <a:r>
              <a:rPr lang="en-US" sz="2000" dirty="0"/>
              <a:t>Dynamic control / resource allocation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597B7-8BC8-AAD9-0632-1C33269E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E98182-6BF8-1A88-6B38-C7E3FCC040AB}"/>
              </a:ext>
            </a:extLst>
          </p:cNvPr>
          <p:cNvSpPr txBox="1">
            <a:spLocks/>
          </p:cNvSpPr>
          <p:nvPr/>
        </p:nvSpPr>
        <p:spPr>
          <a:xfrm>
            <a:off x="64225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Options Moving Forward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EAD9-382B-CFAC-BDDF-F5818E910DB8}"/>
              </a:ext>
            </a:extLst>
          </p:cNvPr>
          <p:cNvSpPr txBox="1"/>
          <p:nvPr/>
        </p:nvSpPr>
        <p:spPr>
          <a:xfrm>
            <a:off x="8332236" y="3013787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Projects could be phased…</a:t>
            </a:r>
          </a:p>
        </p:txBody>
      </p:sp>
    </p:spTree>
    <p:extLst>
      <p:ext uri="{BB962C8B-B14F-4D97-AF65-F5344CB8AC3E}">
        <p14:creationId xmlns:p14="http://schemas.microsoft.com/office/powerpoint/2010/main" val="375029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F587-8BE7-B4AB-CB38-3707290B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sz="3200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8E62-1EE5-6C9B-7C97-1C9D6C36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much resilience do we want?</a:t>
            </a:r>
          </a:p>
          <a:p>
            <a:pPr lvl="1"/>
            <a:r>
              <a:rPr lang="en-US" sz="2000" dirty="0"/>
              <a:t>1 - 4 hours?</a:t>
            </a:r>
          </a:p>
          <a:p>
            <a:pPr lvl="1"/>
            <a:r>
              <a:rPr lang="en-US" sz="2000" dirty="0"/>
              <a:t>1 - 4 days?</a:t>
            </a:r>
          </a:p>
          <a:p>
            <a:pPr lvl="1"/>
            <a:r>
              <a:rPr lang="en-US" sz="2000" dirty="0"/>
              <a:t>1 week + ?</a:t>
            </a:r>
          </a:p>
          <a:p>
            <a:pPr lvl="1"/>
            <a:endParaRPr lang="en-US" sz="2000" dirty="0"/>
          </a:p>
          <a:p>
            <a:r>
              <a:rPr lang="en-US" sz="2400" dirty="0"/>
              <a:t>Ownership and management model</a:t>
            </a:r>
          </a:p>
          <a:p>
            <a:pPr lvl="1"/>
            <a:r>
              <a:rPr lang="en-US" sz="2000" dirty="0"/>
              <a:t>Town ownership and management</a:t>
            </a:r>
          </a:p>
          <a:p>
            <a:pPr lvl="2"/>
            <a:r>
              <a:rPr lang="en-US" sz="1600" dirty="0"/>
              <a:t>Lowest utility bills (+)</a:t>
            </a:r>
          </a:p>
          <a:p>
            <a:pPr lvl="2"/>
            <a:r>
              <a:rPr lang="en-US" sz="1600" dirty="0"/>
              <a:t>Bonding may be required (-)</a:t>
            </a:r>
          </a:p>
          <a:p>
            <a:pPr lvl="2"/>
            <a:r>
              <a:rPr lang="en-US" sz="1600" dirty="0"/>
              <a:t>Management and maintenance costs (-)</a:t>
            </a:r>
          </a:p>
          <a:p>
            <a:pPr lvl="1"/>
            <a:r>
              <a:rPr lang="en-US" sz="2000" dirty="0"/>
              <a:t>Developer leaseback and management</a:t>
            </a:r>
          </a:p>
          <a:p>
            <a:pPr lvl="2"/>
            <a:r>
              <a:rPr lang="en-US" sz="1600" dirty="0"/>
              <a:t>Smaller utility cost benefit (-)</a:t>
            </a:r>
          </a:p>
          <a:p>
            <a:pPr lvl="2"/>
            <a:r>
              <a:rPr lang="en-US" sz="1600" dirty="0"/>
              <a:t>Low capital investment (+)</a:t>
            </a:r>
          </a:p>
          <a:p>
            <a:pPr lvl="2"/>
            <a:r>
              <a:rPr lang="en-US" sz="1600" dirty="0"/>
              <a:t>Dependence on developer for maintenance (-/+)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52A4E-F8B7-A2A3-8FD7-6966DFC2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EDF4-56F3-0F92-358A-24CCD1DB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Addressing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8BC1-1946-B6B2-CA54-C886C68B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0515" cy="4351338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b="0" u="sng" dirty="0"/>
              <a:t>Mitigation</a:t>
            </a:r>
            <a:r>
              <a:rPr lang="en-US" sz="2400" b="0" dirty="0"/>
              <a:t>: energy efficiency, electrification, greening and strengthening the electricity grid</a:t>
            </a:r>
          </a:p>
          <a:p>
            <a:endParaRPr lang="en-US" sz="2400" dirty="0"/>
          </a:p>
          <a:p>
            <a:r>
              <a:rPr lang="en-US" sz="2400" b="0" u="sng" dirty="0"/>
              <a:t>Adaptation</a:t>
            </a:r>
            <a:r>
              <a:rPr lang="en-US" sz="2400" b="0" dirty="0"/>
              <a:t>: includes community resilience in the face of increasing hazards from extreme weather</a:t>
            </a:r>
          </a:p>
          <a:p>
            <a:endParaRPr lang="en-US" sz="2400" dirty="0"/>
          </a:p>
          <a:p>
            <a:r>
              <a:rPr lang="en-US" sz="2400" b="0" dirty="0"/>
              <a:t>Continuity of critical town services is critical for community resilience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A2EC0-C774-6F0E-E8C0-74881AA4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4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00A8-5868-5E05-2905-30C691D3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248394"/>
            <a:ext cx="1111709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ETIPP: Energy Transition Initiative Partnership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A8E7-D234-1CF9-7BFD-89D165ED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21"/>
            <a:ext cx="10515600" cy="4061793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2400" dirty="0"/>
              <a:t>In June 2022, Chilmark and Aquinnah were accepted into the program</a:t>
            </a:r>
          </a:p>
          <a:p>
            <a:pPr>
              <a:spcBef>
                <a:spcPts val="2200"/>
              </a:spcBef>
            </a:pPr>
            <a:r>
              <a:rPr lang="en-US" sz="2400" dirty="0"/>
              <a:t>Not a grant: we are doing joint work with Lawrence Berkeley National Laboratory</a:t>
            </a:r>
          </a:p>
          <a:p>
            <a:pPr>
              <a:spcBef>
                <a:spcPts val="2200"/>
              </a:spcBef>
            </a:pPr>
            <a:r>
              <a:rPr lang="en-US" sz="2400" dirty="0"/>
              <a:t>Focus of work is the application of microgrids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to increase the energy resilience of town buildings </a:t>
            </a:r>
          </a:p>
          <a:p>
            <a:pPr>
              <a:spcBef>
                <a:spcPts val="2200"/>
              </a:spcBef>
            </a:pPr>
            <a:r>
              <a:rPr lang="en-US" sz="2400" dirty="0"/>
              <a:t>Goal is to understand the </a:t>
            </a:r>
            <a:r>
              <a:rPr lang="en-US" sz="2400" dirty="0">
                <a:solidFill>
                  <a:srgbClr val="FF0000"/>
                </a:solidFill>
              </a:rPr>
              <a:t>cost and benefit </a:t>
            </a:r>
            <a:r>
              <a:rPr lang="en-US" sz="2400" dirty="0"/>
              <a:t>of this approach for the town centers of each community (scoping study)</a:t>
            </a:r>
          </a:p>
          <a:p>
            <a:pPr>
              <a:spcBef>
                <a:spcPts val="2200"/>
              </a:spcBef>
            </a:pPr>
            <a:r>
              <a:rPr lang="en-US" sz="2400" dirty="0"/>
              <a:t>Work to be competed mid-2024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7A8FB-324A-2FA5-4012-E389B859AC62}"/>
              </a:ext>
            </a:extLst>
          </p:cNvPr>
          <p:cNvSpPr txBox="1"/>
          <p:nvPr/>
        </p:nvSpPr>
        <p:spPr>
          <a:xfrm>
            <a:off x="1399592" y="56263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* Microgrids are proven technology and have been deployed for a decade or more for resilience improvements at various scales – campus to neighborhood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539D-3B4E-F2A0-940C-FBD59A84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7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01AF-BEC5-0665-99E8-74B59535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84" y="65314"/>
            <a:ext cx="10515600" cy="1054359"/>
          </a:xfrm>
        </p:spPr>
        <p:txBody>
          <a:bodyPr>
            <a:normAutofit/>
          </a:bodyPr>
          <a:lstStyle/>
          <a:p>
            <a:r>
              <a:rPr lang="en-US" sz="3200" dirty="0"/>
              <a:t>Town Center Buildings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53048C-32B9-7335-ADE6-1E47C2D83215}"/>
              </a:ext>
            </a:extLst>
          </p:cNvPr>
          <p:cNvGrpSpPr/>
          <p:nvPr/>
        </p:nvGrpSpPr>
        <p:grpSpPr>
          <a:xfrm>
            <a:off x="343684" y="1273134"/>
            <a:ext cx="11382215" cy="5146129"/>
            <a:chOff x="343684" y="1273134"/>
            <a:chExt cx="11382215" cy="51461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34657E-7F5C-8260-A80E-F57C7EA3E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134" y="1273135"/>
              <a:ext cx="6932765" cy="51461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3DC39A-5BFD-51CB-30D6-6A7CFB53D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7" b="12383"/>
            <a:stretch/>
          </p:blipFill>
          <p:spPr>
            <a:xfrm>
              <a:off x="343684" y="3723503"/>
              <a:ext cx="4304762" cy="26957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B46586-58A0-AAF5-D0D1-4E68881FF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b="24294"/>
            <a:stretch/>
          </p:blipFill>
          <p:spPr>
            <a:xfrm>
              <a:off x="343684" y="1273134"/>
              <a:ext cx="4304762" cy="2386526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5C4262-68E3-8B38-666E-5B48BAB7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4D7F-43AB-E7F5-71E4-A5EDFF9C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8" y="308991"/>
            <a:ext cx="10515600" cy="885177"/>
          </a:xfrm>
        </p:spPr>
        <p:txBody>
          <a:bodyPr>
            <a:normAutofit/>
          </a:bodyPr>
          <a:lstStyle/>
          <a:p>
            <a:r>
              <a:rPr lang="en-US" sz="3200" dirty="0"/>
              <a:t>Town Center Microgrid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1F5CF9-D732-E8D6-254E-9686500CADE2}"/>
              </a:ext>
            </a:extLst>
          </p:cNvPr>
          <p:cNvGrpSpPr/>
          <p:nvPr/>
        </p:nvGrpSpPr>
        <p:grpSpPr>
          <a:xfrm>
            <a:off x="399818" y="1222401"/>
            <a:ext cx="11356632" cy="4792669"/>
            <a:chOff x="441858" y="844030"/>
            <a:chExt cx="11356632" cy="4792669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EDC11E43-3D75-0084-75B2-89937552B82C}"/>
                </a:ext>
              </a:extLst>
            </p:cNvPr>
            <p:cNvSpPr/>
            <p:nvPr/>
          </p:nvSpPr>
          <p:spPr>
            <a:xfrm>
              <a:off x="4746599" y="2489548"/>
              <a:ext cx="948267" cy="635000"/>
            </a:xfrm>
            <a:prstGeom prst="cube">
              <a:avLst/>
            </a:prstGeom>
            <a:solidFill>
              <a:schemeClr val="tx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Shared Generator</a:t>
              </a:r>
            </a:p>
          </p:txBody>
        </p: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9F5A325F-F832-3D8A-1F84-AB8E4BA20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2018" y="2055236"/>
              <a:ext cx="1005840" cy="949569"/>
            </a:xfrm>
            <a:prstGeom prst="snip2Same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Fire House</a:t>
              </a:r>
            </a:p>
          </p:txBody>
        </p:sp>
        <p:sp>
          <p:nvSpPr>
            <p:cNvPr id="7" name="Snip Same Side Corner Rectangle 6">
              <a:extLst>
                <a:ext uri="{FF2B5EF4-FFF2-40B4-BE49-F238E27FC236}">
                  <a16:creationId xmlns:a16="http://schemas.microsoft.com/office/drawing/2014/main" id="{38E6D68B-0C84-D370-1E3D-FEDB3305B1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2424" y="1646608"/>
              <a:ext cx="914400" cy="949569"/>
            </a:xfrm>
            <a:prstGeom prst="snip2Same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EMS Bldg.</a:t>
              </a:r>
            </a:p>
          </p:txBody>
        </p:sp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50FC5173-EDA1-0734-879C-3FA297B535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8878" y="3932858"/>
              <a:ext cx="914400" cy="949569"/>
            </a:xfrm>
            <a:prstGeom prst="snip2Same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Town Hall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A4DCD8F5-DA68-BA5E-6E6F-868258715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2530" y="2131419"/>
              <a:ext cx="1005840" cy="652589"/>
            </a:xfrm>
            <a:prstGeom prst="cube">
              <a:avLst>
                <a:gd name="adj" fmla="val 81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Firehouse Array</a:t>
              </a: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82E0E685-485E-C0BF-B732-098CF87B2A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8540" y="1690688"/>
              <a:ext cx="1005840" cy="652589"/>
            </a:xfrm>
            <a:prstGeom prst="cube">
              <a:avLst>
                <a:gd name="adj" fmla="val 81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EMS Array</a:t>
              </a: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5404FF52-E13C-6FAF-3E2F-2E90717AB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5113" y="3999654"/>
              <a:ext cx="1005840" cy="652589"/>
            </a:xfrm>
            <a:prstGeom prst="cube">
              <a:avLst>
                <a:gd name="adj" fmla="val 81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Town Hall Array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364E5E-6AC1-7548-3582-50D047CA8DDC}"/>
                </a:ext>
              </a:extLst>
            </p:cNvPr>
            <p:cNvGrpSpPr/>
            <p:nvPr/>
          </p:nvGrpSpPr>
          <p:grpSpPr>
            <a:xfrm>
              <a:off x="6332370" y="3968710"/>
              <a:ext cx="528755" cy="1031313"/>
              <a:chOff x="5209893" y="3833741"/>
              <a:chExt cx="528755" cy="1031313"/>
            </a:xfrm>
          </p:grpSpPr>
          <p:sp>
            <p:nvSpPr>
              <p:cNvPr id="29" name="Can 28">
                <a:extLst>
                  <a:ext uri="{FF2B5EF4-FFF2-40B4-BE49-F238E27FC236}">
                    <a16:creationId xmlns:a16="http://schemas.microsoft.com/office/drawing/2014/main" id="{A088B894-2437-C3AE-02DA-79559458C412}"/>
                  </a:ext>
                </a:extLst>
              </p:cNvPr>
              <p:cNvSpPr/>
              <p:nvPr/>
            </p:nvSpPr>
            <p:spPr>
              <a:xfrm>
                <a:off x="5209893" y="3833741"/>
                <a:ext cx="528755" cy="1030670"/>
              </a:xfrm>
              <a:prstGeom prst="can">
                <a:avLst>
                  <a:gd name="adj" fmla="val 44548"/>
                </a:avLst>
              </a:prstGeom>
              <a:solidFill>
                <a:schemeClr val="accent1">
                  <a:alpha val="73928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FE2B04-F22A-21AF-07E8-78BE68A815E0}"/>
                  </a:ext>
                </a:extLst>
              </p:cNvPr>
              <p:cNvSpPr txBox="1"/>
              <p:nvPr/>
            </p:nvSpPr>
            <p:spPr>
              <a:xfrm rot="16200000">
                <a:off x="4946000" y="4192857"/>
                <a:ext cx="1005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Battery</a:t>
                </a:r>
              </a:p>
            </p:txBody>
          </p: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495DB33-6A02-5B7A-2B65-05D00A8745B3}"/>
                </a:ext>
              </a:extLst>
            </p:cNvPr>
            <p:cNvSpPr/>
            <p:nvPr/>
          </p:nvSpPr>
          <p:spPr>
            <a:xfrm>
              <a:off x="8315390" y="3771320"/>
              <a:ext cx="1132490" cy="532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Controller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6AB3D3-FD62-3B74-712F-16833A1F0C97}"/>
                </a:ext>
              </a:extLst>
            </p:cNvPr>
            <p:cNvCxnSpPr/>
            <p:nvPr/>
          </p:nvCxnSpPr>
          <p:spPr>
            <a:xfrm>
              <a:off x="932791" y="3471040"/>
              <a:ext cx="9049409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87C480-417D-A8D5-39CC-20D260E9A139}"/>
                </a:ext>
              </a:extLst>
            </p:cNvPr>
            <p:cNvCxnSpPr>
              <a:cxnSpLocks/>
            </p:cNvCxnSpPr>
            <p:nvPr/>
          </p:nvCxnSpPr>
          <p:spPr>
            <a:xfrm>
              <a:off x="6571397" y="3446695"/>
              <a:ext cx="0" cy="5325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3972810-D9C0-0E6F-C2FF-D011D1B9DD1F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8299624" y="2596177"/>
              <a:ext cx="15766" cy="8748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11B691-29CE-300F-6C59-A1A89EE44AC0}"/>
                </a:ext>
              </a:extLst>
            </p:cNvPr>
            <p:cNvCxnSpPr>
              <a:cxnSpLocks/>
            </p:cNvCxnSpPr>
            <p:nvPr/>
          </p:nvCxnSpPr>
          <p:spPr>
            <a:xfrm>
              <a:off x="7201460" y="2343277"/>
              <a:ext cx="0" cy="10857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6E2E35-9EB6-10F2-5889-39EC414A505B}"/>
                </a:ext>
              </a:extLst>
            </p:cNvPr>
            <p:cNvCxnSpPr>
              <a:cxnSpLocks/>
            </p:cNvCxnSpPr>
            <p:nvPr/>
          </p:nvCxnSpPr>
          <p:spPr>
            <a:xfrm>
              <a:off x="8865869" y="3450020"/>
              <a:ext cx="0" cy="3116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0D27E9-5E4D-4549-547B-0276682BEDCD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1829683" y="3004805"/>
              <a:ext cx="5255" cy="4313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8B2B40-BAA1-3DBB-1DC5-F1504423EAF1}"/>
                </a:ext>
              </a:extLst>
            </p:cNvPr>
            <p:cNvCxnSpPr>
              <a:cxnSpLocks/>
            </p:cNvCxnSpPr>
            <p:nvPr/>
          </p:nvCxnSpPr>
          <p:spPr>
            <a:xfrm>
              <a:off x="3265450" y="2783998"/>
              <a:ext cx="0" cy="6870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D693F6-A5ED-A69D-98AC-081505396670}"/>
                </a:ext>
              </a:extLst>
            </p:cNvPr>
            <p:cNvCxnSpPr>
              <a:cxnSpLocks/>
            </p:cNvCxnSpPr>
            <p:nvPr/>
          </p:nvCxnSpPr>
          <p:spPr>
            <a:xfrm>
              <a:off x="5230661" y="3151614"/>
              <a:ext cx="0" cy="2950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820E26-15BA-C4B7-2FBE-CC287988E3B1}"/>
                </a:ext>
              </a:extLst>
            </p:cNvPr>
            <p:cNvCxnSpPr>
              <a:cxnSpLocks/>
            </p:cNvCxnSpPr>
            <p:nvPr/>
          </p:nvCxnSpPr>
          <p:spPr>
            <a:xfrm>
              <a:off x="3888033" y="3446695"/>
              <a:ext cx="0" cy="5537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D58AFE-9C3A-E950-3069-CFA5BB7A2E6B}"/>
                </a:ext>
              </a:extLst>
            </p:cNvPr>
            <p:cNvCxnSpPr>
              <a:cxnSpLocks/>
            </p:cNvCxnSpPr>
            <p:nvPr/>
          </p:nvCxnSpPr>
          <p:spPr>
            <a:xfrm>
              <a:off x="2610823" y="3471040"/>
              <a:ext cx="0" cy="461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59C491-E1F5-C83F-BD28-E6E13457F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9354" y="3126383"/>
              <a:ext cx="275897" cy="346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0ECBFE9-F45F-B4D8-99F1-14976A8AF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6104" y="3471040"/>
              <a:ext cx="1213236" cy="29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AE65AFD-3E98-46FF-5030-41B20489CDD7}"/>
                </a:ext>
              </a:extLst>
            </p:cNvPr>
            <p:cNvCxnSpPr/>
            <p:nvPr/>
          </p:nvCxnSpPr>
          <p:spPr>
            <a:xfrm>
              <a:off x="10306104" y="3130594"/>
              <a:ext cx="172710" cy="2773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B587D-25C7-5B21-95AC-471BE0D140F0}"/>
                </a:ext>
              </a:extLst>
            </p:cNvPr>
            <p:cNvSpPr txBox="1"/>
            <p:nvPr/>
          </p:nvSpPr>
          <p:spPr>
            <a:xfrm>
              <a:off x="10585254" y="3523536"/>
              <a:ext cx="1213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G R I D 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16CFCD-5D52-3CD1-C7DC-5424D7196931}"/>
                </a:ext>
              </a:extLst>
            </p:cNvPr>
            <p:cNvSpPr/>
            <p:nvPr/>
          </p:nvSpPr>
          <p:spPr>
            <a:xfrm>
              <a:off x="441858" y="844030"/>
              <a:ext cx="9864246" cy="479266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7EFE4988-5CF3-371B-4859-9C68A78C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86FF-23E7-7786-A3DD-584A5BC9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>
            <a:normAutofit/>
          </a:bodyPr>
          <a:lstStyle/>
          <a:p>
            <a:r>
              <a:rPr lang="en-US" sz="3200" dirty="0"/>
              <a:t>Analysis /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B59E-90A8-61A5-F66A-3D4DB66D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Building models</a:t>
            </a:r>
          </a:p>
          <a:p>
            <a:pPr lvl="1"/>
            <a:r>
              <a:rPr lang="en-US" sz="2000" dirty="0"/>
              <a:t>Monthly energy use</a:t>
            </a:r>
          </a:p>
          <a:p>
            <a:pPr lvl="1"/>
            <a:r>
              <a:rPr lang="en-US" sz="2000" dirty="0"/>
              <a:t>Peak electricity loads by day of year</a:t>
            </a:r>
          </a:p>
          <a:p>
            <a:pPr lvl="1"/>
            <a:r>
              <a:rPr lang="en-US" sz="2000" dirty="0"/>
              <a:t>How much solar PV can we install?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 simulation tools</a:t>
            </a:r>
          </a:p>
          <a:p>
            <a:pPr lvl="1"/>
            <a:r>
              <a:rPr lang="en-US" sz="2000" dirty="0"/>
              <a:t>Solar PV potential output</a:t>
            </a:r>
          </a:p>
          <a:p>
            <a:pPr lvl="1"/>
            <a:r>
              <a:rPr lang="en-US" sz="2000" dirty="0"/>
              <a:t>Capital cost estimates (based on level of resilience desired)</a:t>
            </a:r>
          </a:p>
          <a:p>
            <a:pPr lvl="1"/>
            <a:r>
              <a:rPr lang="en-US" sz="2000" dirty="0"/>
              <a:t>Operating costs (including electricity savings from solar)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89418-1CFE-E786-0CE9-41BD3ED0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E76A-7377-8CA2-BDF9-7DE065F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3" y="142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Building model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80257-74BE-283C-75D2-6177EB612179}"/>
              </a:ext>
            </a:extLst>
          </p:cNvPr>
          <p:cNvGrpSpPr/>
          <p:nvPr/>
        </p:nvGrpSpPr>
        <p:grpSpPr>
          <a:xfrm>
            <a:off x="424066" y="1468261"/>
            <a:ext cx="11268490" cy="4965219"/>
            <a:chOff x="424066" y="1468261"/>
            <a:chExt cx="11268490" cy="49652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8835D5-690C-DD1E-514A-9E6F69FE9B9E}"/>
                </a:ext>
              </a:extLst>
            </p:cNvPr>
            <p:cNvSpPr txBox="1"/>
            <p:nvPr/>
          </p:nvSpPr>
          <p:spPr>
            <a:xfrm>
              <a:off x="1590617" y="5922702"/>
              <a:ext cx="1650842" cy="510778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200" dirty="0"/>
                <a:t>Available images of the actual building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D5BB51-119F-E4B1-ED6A-1040728A3374}"/>
                </a:ext>
              </a:extLst>
            </p:cNvPr>
            <p:cNvSpPr txBox="1"/>
            <p:nvPr/>
          </p:nvSpPr>
          <p:spPr>
            <a:xfrm>
              <a:off x="424066" y="4362430"/>
              <a:ext cx="2100649" cy="715089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/>
                <a:t>Net conditioned building area: </a:t>
              </a:r>
              <a:r>
                <a:rPr lang="en-US" sz="1200" dirty="0">
                  <a:solidFill>
                    <a:srgbClr val="0070C0"/>
                  </a:solidFill>
                </a:rPr>
                <a:t>466 m² (5015.98 sq ft)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B8FE5D-4F6A-4BC6-4C70-7AE02120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444" y="1468261"/>
              <a:ext cx="5219700" cy="2895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5A8373-9EF0-1844-C125-FE9645FE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4522" y="1468261"/>
              <a:ext cx="5898034" cy="2900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2F45ED-9ED0-26AE-9D7E-AAF8CF577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9" t="17978" r="29121" b="30531"/>
            <a:stretch/>
          </p:blipFill>
          <p:spPr>
            <a:xfrm>
              <a:off x="3241459" y="4547921"/>
              <a:ext cx="2471351" cy="18242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06374F-0F0E-7EB4-A8D4-DF94FC5F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3114" y="4721784"/>
              <a:ext cx="5123678" cy="165034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BCEBC8-388B-3572-2D64-81D28929E9FA}"/>
              </a:ext>
            </a:extLst>
          </p:cNvPr>
          <p:cNvSpPr txBox="1"/>
          <p:nvPr/>
        </p:nvSpPr>
        <p:spPr>
          <a:xfrm>
            <a:off x="518494" y="944937"/>
            <a:ext cx="518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Fire Station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DAA5C6-AB6A-E786-6FC3-A48D898B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0422-ED0B-F7A1-CA1A-681D420D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113200"/>
            <a:ext cx="10515600" cy="1129802"/>
          </a:xfrm>
        </p:spPr>
        <p:txBody>
          <a:bodyPr>
            <a:normAutofit/>
          </a:bodyPr>
          <a:lstStyle/>
          <a:p>
            <a:r>
              <a:rPr lang="en-US" sz="3200" dirty="0"/>
              <a:t>Example Results – Energy Consumption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83937-27A6-D12F-9841-26EB56D4D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0" y="1325404"/>
            <a:ext cx="10255250" cy="512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95E49-90B1-6270-9783-B752954DA83A}"/>
              </a:ext>
            </a:extLst>
          </p:cNvPr>
          <p:cNvSpPr txBox="1"/>
          <p:nvPr/>
        </p:nvSpPr>
        <p:spPr>
          <a:xfrm>
            <a:off x="6993167" y="1284201"/>
            <a:ext cx="4331540" cy="51077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tx1"/>
                </a:solidFill>
              </a:rPr>
              <a:t>Annual</a:t>
            </a:r>
            <a:r>
              <a:rPr lang="en-US" sz="1200" dirty="0">
                <a:solidFill>
                  <a:schemeClr val="tx1"/>
                </a:solidFill>
              </a:rPr>
              <a:t> electricity consumption: 39723.12 kWh (85.2 kWh/m²)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8CE85-0F31-E78A-796D-ADC85C45C74F}"/>
              </a:ext>
            </a:extLst>
          </p:cNvPr>
          <p:cNvSpPr txBox="1"/>
          <p:nvPr/>
        </p:nvSpPr>
        <p:spPr>
          <a:xfrm>
            <a:off x="774442" y="842126"/>
            <a:ext cx="518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Fire Station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13C81-82A6-41A1-CEED-545B75E4C43E}"/>
              </a:ext>
            </a:extLst>
          </p:cNvPr>
          <p:cNvSpPr txBox="1"/>
          <p:nvPr/>
        </p:nvSpPr>
        <p:spPr>
          <a:xfrm>
            <a:off x="3794449" y="1466846"/>
            <a:ext cx="518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Monthly electricity consumption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85CDA-F2DD-673E-58D7-C751FD0EB5D7}"/>
              </a:ext>
            </a:extLst>
          </p:cNvPr>
          <p:cNvSpPr txBox="1"/>
          <p:nvPr/>
        </p:nvSpPr>
        <p:spPr>
          <a:xfrm>
            <a:off x="6794367" y="956068"/>
            <a:ext cx="4530340" cy="51077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rgbClr val="0070C0"/>
                </a:solidFill>
              </a:rPr>
              <a:t>Annual</a:t>
            </a:r>
            <a:r>
              <a:rPr lang="en-US" sz="1200" dirty="0">
                <a:solidFill>
                  <a:srgbClr val="0070C0"/>
                </a:solidFill>
              </a:rPr>
              <a:t> electricity consumption: 39723.12 kWh (85.2 kWh/m²)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A60B2-D64E-531B-44B5-6BE9BBAB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BDB89-40E4-6453-0394-F22228B6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9" y="1118096"/>
            <a:ext cx="10471150" cy="5235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D5633-50AC-1228-1D5D-CAF9BFC6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-1293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Example Results – Peak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69A-0E1E-C2FC-A633-A510B73A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5D86-0992-484B-ADE3-3CF2450370B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B379A-1F5A-497F-98EC-6B9B43B1C9A5}"/>
              </a:ext>
            </a:extLst>
          </p:cNvPr>
          <p:cNvSpPr txBox="1"/>
          <p:nvPr/>
        </p:nvSpPr>
        <p:spPr>
          <a:xfrm>
            <a:off x="578491" y="739485"/>
            <a:ext cx="518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Fire Station </a:t>
            </a:r>
          </a:p>
        </p:txBody>
      </p:sp>
    </p:spTree>
    <p:extLst>
      <p:ext uri="{BB962C8B-B14F-4D97-AF65-F5344CB8AC3E}">
        <p14:creationId xmlns:p14="http://schemas.microsoft.com/office/powerpoint/2010/main" val="2618824520"/>
      </p:ext>
    </p:extLst>
  </p:cSld>
  <p:clrMapOvr>
    <a:masterClrMapping/>
  </p:clrMapOvr>
</p:sld>
</file>

<file path=ppt/theme/theme1.xml><?xml version="1.0" encoding="utf-8"?>
<a:theme xmlns:a="http://schemas.openxmlformats.org/drawingml/2006/main" name="CE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C" id="{740541AC-A576-8D49-ABFA-551350B476E7}" vid="{73D35877-2F30-054E-A2EE-54F30FC59B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</Template>
  <TotalTime>334</TotalTime>
  <Words>441</Words>
  <Application>Microsoft Macintosh PowerPoint</Application>
  <PresentationFormat>Widescreen</PresentationFormat>
  <Paragraphs>91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CEC</vt:lpstr>
      <vt:lpstr>Town Center Energy Resilience</vt:lpstr>
      <vt:lpstr>Addressing climate change</vt:lpstr>
      <vt:lpstr>ETIPP: Energy Transition Initiative Partnership Program</vt:lpstr>
      <vt:lpstr>Town Center Buildings</vt:lpstr>
      <vt:lpstr>Town Center Microgrid</vt:lpstr>
      <vt:lpstr>Analysis / Simulation</vt:lpstr>
      <vt:lpstr>Building model example</vt:lpstr>
      <vt:lpstr>Example Results – Energy Consumption</vt:lpstr>
      <vt:lpstr>Example Results – Peak Power</vt:lpstr>
      <vt:lpstr>PowerPoint Presentation</vt:lpstr>
      <vt:lpstr>Key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Center Energy Resilience</dc:title>
  <dc:creator>Rob Hannemann</dc:creator>
  <cp:lastModifiedBy>Rob Hannemann</cp:lastModifiedBy>
  <cp:revision>26</cp:revision>
  <dcterms:created xsi:type="dcterms:W3CDTF">2024-02-13T20:34:33Z</dcterms:created>
  <dcterms:modified xsi:type="dcterms:W3CDTF">2024-02-15T20:16:50Z</dcterms:modified>
</cp:coreProperties>
</file>