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7DAA5-21C3-BA43-B936-6CF6A6012A7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503C488-3C5F-BE41-9D1C-30793EC5C4C6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b="1" dirty="0"/>
            <a:t>Feb –Mar 2024</a:t>
          </a:r>
        </a:p>
        <a:p>
          <a:pPr algn="ctr"/>
          <a:r>
            <a:rPr lang="en-US" sz="2000" dirty="0"/>
            <a:t>Analysis of Existing Bylaws </a:t>
          </a:r>
          <a:endParaRPr lang="en-US" sz="2800" dirty="0"/>
        </a:p>
      </dgm:t>
    </dgm:pt>
    <dgm:pt modelId="{E5DC3805-6D26-6D47-B1AF-5B39293B9B35}" type="parTrans" cxnId="{8046D93B-09F7-9B48-BB84-7D4B4F1C8602}">
      <dgm:prSet/>
      <dgm:spPr/>
      <dgm:t>
        <a:bodyPr/>
        <a:lstStyle/>
        <a:p>
          <a:endParaRPr lang="en-US"/>
        </a:p>
      </dgm:t>
    </dgm:pt>
    <dgm:pt modelId="{83299284-18F5-254A-BC45-549DE12FAD66}" type="sibTrans" cxnId="{8046D93B-09F7-9B48-BB84-7D4B4F1C8602}">
      <dgm:prSet/>
      <dgm:spPr/>
      <dgm:t>
        <a:bodyPr/>
        <a:lstStyle/>
        <a:p>
          <a:endParaRPr lang="en-US"/>
        </a:p>
      </dgm:t>
    </dgm:pt>
    <dgm:pt modelId="{A3BBC59A-F1A9-6441-81C2-118DDF386163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b="1" dirty="0"/>
            <a:t>Mar 2024</a:t>
          </a:r>
        </a:p>
        <a:p>
          <a:pPr algn="ctr"/>
          <a:r>
            <a:rPr lang="en-US" sz="2000" dirty="0"/>
            <a:t>Development of recommendations</a:t>
          </a:r>
          <a:endParaRPr lang="en-US" sz="2800" dirty="0"/>
        </a:p>
      </dgm:t>
    </dgm:pt>
    <dgm:pt modelId="{908350EC-001B-1245-9E56-1B554E02F71B}" type="parTrans" cxnId="{6AB54E2C-072F-874F-87E5-B8096CE31842}">
      <dgm:prSet/>
      <dgm:spPr/>
      <dgm:t>
        <a:bodyPr/>
        <a:lstStyle/>
        <a:p>
          <a:endParaRPr lang="en-US"/>
        </a:p>
      </dgm:t>
    </dgm:pt>
    <dgm:pt modelId="{0FA1D2E2-2A4D-3E45-ABE8-65024BAE90A6}" type="sibTrans" cxnId="{6AB54E2C-072F-874F-87E5-B8096CE31842}">
      <dgm:prSet/>
      <dgm:spPr/>
      <dgm:t>
        <a:bodyPr/>
        <a:lstStyle/>
        <a:p>
          <a:endParaRPr lang="en-US"/>
        </a:p>
      </dgm:t>
    </dgm:pt>
    <dgm:pt modelId="{DCAC33B0-B1C5-6346-ACAA-26BB534B1B31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b="1" dirty="0"/>
            <a:t>Mar-Apr 2024</a:t>
          </a:r>
        </a:p>
        <a:p>
          <a:pPr algn="ctr"/>
          <a:r>
            <a:rPr lang="en-US" sz="2000" dirty="0"/>
            <a:t>Preparation of model bylaws</a:t>
          </a:r>
          <a:endParaRPr lang="en-US" sz="2400" dirty="0"/>
        </a:p>
      </dgm:t>
    </dgm:pt>
    <dgm:pt modelId="{F008C1B6-D8FB-5048-94C7-6C9103D9053B}" type="parTrans" cxnId="{7C418C23-58C9-7E46-94EE-A335B6234316}">
      <dgm:prSet/>
      <dgm:spPr/>
      <dgm:t>
        <a:bodyPr/>
        <a:lstStyle/>
        <a:p>
          <a:endParaRPr lang="en-US"/>
        </a:p>
      </dgm:t>
    </dgm:pt>
    <dgm:pt modelId="{3D55BB5C-62F6-D24A-B56E-CDC20DCF9064}" type="sibTrans" cxnId="{7C418C23-58C9-7E46-94EE-A335B6234316}">
      <dgm:prSet/>
      <dgm:spPr/>
      <dgm:t>
        <a:bodyPr/>
        <a:lstStyle/>
        <a:p>
          <a:endParaRPr lang="en-US"/>
        </a:p>
      </dgm:t>
    </dgm:pt>
    <dgm:pt modelId="{0B312223-DEBF-3341-A9A4-804DDD7CD15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/>
            <a:t>May 2024</a:t>
          </a:r>
        </a:p>
        <a:p>
          <a:r>
            <a:rPr lang="en-US" sz="2000" dirty="0"/>
            <a:t>Delivery of Final Report to MVC </a:t>
          </a:r>
        </a:p>
      </dgm:t>
    </dgm:pt>
    <dgm:pt modelId="{ED971823-9CF0-D141-A254-E339FA4AF72F}" type="parTrans" cxnId="{6E4CAD92-8D35-6941-837B-BF27E51883FA}">
      <dgm:prSet/>
      <dgm:spPr/>
      <dgm:t>
        <a:bodyPr/>
        <a:lstStyle/>
        <a:p>
          <a:endParaRPr lang="en-US"/>
        </a:p>
      </dgm:t>
    </dgm:pt>
    <dgm:pt modelId="{311E42BF-5D14-5249-AA2B-9EA7D24AF060}" type="sibTrans" cxnId="{6E4CAD92-8D35-6941-837B-BF27E51883FA}">
      <dgm:prSet/>
      <dgm:spPr/>
      <dgm:t>
        <a:bodyPr/>
        <a:lstStyle/>
        <a:p>
          <a:endParaRPr lang="en-US"/>
        </a:p>
      </dgm:t>
    </dgm:pt>
    <dgm:pt modelId="{45A349CD-F279-EE4B-B332-0BD1A253847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b="1" dirty="0"/>
            <a:t>TBD 2024</a:t>
          </a:r>
        </a:p>
        <a:p>
          <a:pPr algn="ctr"/>
          <a:r>
            <a:rPr lang="en-US" sz="2000" dirty="0"/>
            <a:t>Public Presentation of Final Report</a:t>
          </a:r>
          <a:endParaRPr lang="en-US" sz="2000" b="1" dirty="0"/>
        </a:p>
      </dgm:t>
    </dgm:pt>
    <dgm:pt modelId="{0E432A76-443D-224E-8F6F-DD37D203D327}" type="parTrans" cxnId="{F5D33A1C-98D2-E64C-A313-E7593A9EE853}">
      <dgm:prSet/>
      <dgm:spPr/>
      <dgm:t>
        <a:bodyPr/>
        <a:lstStyle/>
        <a:p>
          <a:endParaRPr lang="en-US"/>
        </a:p>
      </dgm:t>
    </dgm:pt>
    <dgm:pt modelId="{F3ECA48E-340E-754C-BB27-510D692A1B4C}" type="sibTrans" cxnId="{F5D33A1C-98D2-E64C-A313-E7593A9EE853}">
      <dgm:prSet/>
      <dgm:spPr/>
      <dgm:t>
        <a:bodyPr/>
        <a:lstStyle/>
        <a:p>
          <a:endParaRPr lang="en-US"/>
        </a:p>
      </dgm:t>
    </dgm:pt>
    <dgm:pt modelId="{42F44F65-B5AF-4F48-B638-969D18A4C969}" type="pres">
      <dgm:prSet presAssocID="{5EF7DAA5-21C3-BA43-B936-6CF6A6012A70}" presName="Name0" presStyleCnt="0">
        <dgm:presLayoutVars>
          <dgm:dir/>
          <dgm:resizeHandles val="exact"/>
        </dgm:presLayoutVars>
      </dgm:prSet>
      <dgm:spPr/>
    </dgm:pt>
    <dgm:pt modelId="{FAB4F8D0-CB49-4841-82FE-1B742E21384C}" type="pres">
      <dgm:prSet presAssocID="{F503C488-3C5F-BE41-9D1C-30793EC5C4C6}" presName="node" presStyleLbl="node1" presStyleIdx="0" presStyleCnt="5" custScaleX="147246" custScaleY="96776">
        <dgm:presLayoutVars>
          <dgm:bulletEnabled val="1"/>
        </dgm:presLayoutVars>
      </dgm:prSet>
      <dgm:spPr/>
    </dgm:pt>
    <dgm:pt modelId="{2C7F5B6E-CA1B-F249-B133-7DEB74AAB5E6}" type="pres">
      <dgm:prSet presAssocID="{83299284-18F5-254A-BC45-549DE12FAD66}" presName="sibTrans" presStyleLbl="sibTrans2D1" presStyleIdx="0" presStyleCnt="4"/>
      <dgm:spPr/>
    </dgm:pt>
    <dgm:pt modelId="{93CCF154-E8C4-C645-84CF-C50B3E4E0EAF}" type="pres">
      <dgm:prSet presAssocID="{83299284-18F5-254A-BC45-549DE12FAD66}" presName="connectorText" presStyleLbl="sibTrans2D1" presStyleIdx="0" presStyleCnt="4"/>
      <dgm:spPr/>
    </dgm:pt>
    <dgm:pt modelId="{481DD309-8136-C447-9739-7F0AF7CDA82E}" type="pres">
      <dgm:prSet presAssocID="{A3BBC59A-F1A9-6441-81C2-118DDF386163}" presName="node" presStyleLbl="node1" presStyleIdx="1" presStyleCnt="5" custScaleX="159295">
        <dgm:presLayoutVars>
          <dgm:bulletEnabled val="1"/>
        </dgm:presLayoutVars>
      </dgm:prSet>
      <dgm:spPr/>
    </dgm:pt>
    <dgm:pt modelId="{D15EC047-D6B3-7342-9F16-1F9303C0BC28}" type="pres">
      <dgm:prSet presAssocID="{0FA1D2E2-2A4D-3E45-ABE8-65024BAE90A6}" presName="sibTrans" presStyleLbl="sibTrans2D1" presStyleIdx="1" presStyleCnt="4"/>
      <dgm:spPr/>
    </dgm:pt>
    <dgm:pt modelId="{A24C8888-824C-D042-B05B-DA6F803B7319}" type="pres">
      <dgm:prSet presAssocID="{0FA1D2E2-2A4D-3E45-ABE8-65024BAE90A6}" presName="connectorText" presStyleLbl="sibTrans2D1" presStyleIdx="1" presStyleCnt="4"/>
      <dgm:spPr/>
    </dgm:pt>
    <dgm:pt modelId="{FA1B2B95-CA44-E346-82C0-82B04C2481B9}" type="pres">
      <dgm:prSet presAssocID="{DCAC33B0-B1C5-6346-ACAA-26BB534B1B31}" presName="node" presStyleLbl="node1" presStyleIdx="2" presStyleCnt="5" custScaleX="124425">
        <dgm:presLayoutVars>
          <dgm:bulletEnabled val="1"/>
        </dgm:presLayoutVars>
      </dgm:prSet>
      <dgm:spPr/>
    </dgm:pt>
    <dgm:pt modelId="{0E7F98D6-CBED-BC46-B4A9-2DF5001B6A3C}" type="pres">
      <dgm:prSet presAssocID="{3D55BB5C-62F6-D24A-B56E-CDC20DCF9064}" presName="sibTrans" presStyleLbl="sibTrans2D1" presStyleIdx="2" presStyleCnt="4"/>
      <dgm:spPr/>
    </dgm:pt>
    <dgm:pt modelId="{CBD59C4D-D856-2C4F-9D72-5F005A37CA40}" type="pres">
      <dgm:prSet presAssocID="{3D55BB5C-62F6-D24A-B56E-CDC20DCF9064}" presName="connectorText" presStyleLbl="sibTrans2D1" presStyleIdx="2" presStyleCnt="4"/>
      <dgm:spPr/>
    </dgm:pt>
    <dgm:pt modelId="{C722C9E5-4B60-C24D-BF1B-79D6F6B10E14}" type="pres">
      <dgm:prSet presAssocID="{0B312223-DEBF-3341-A9A4-804DDD7CD151}" presName="node" presStyleLbl="node1" presStyleIdx="3" presStyleCnt="5" custScaleX="128699">
        <dgm:presLayoutVars>
          <dgm:bulletEnabled val="1"/>
        </dgm:presLayoutVars>
      </dgm:prSet>
      <dgm:spPr/>
    </dgm:pt>
    <dgm:pt modelId="{95797D8F-56FF-0344-B937-C072994F3629}" type="pres">
      <dgm:prSet presAssocID="{311E42BF-5D14-5249-AA2B-9EA7D24AF060}" presName="sibTrans" presStyleLbl="sibTrans2D1" presStyleIdx="3" presStyleCnt="4"/>
      <dgm:spPr/>
    </dgm:pt>
    <dgm:pt modelId="{7777BDC7-482A-A047-8AB9-80A3D81EA37D}" type="pres">
      <dgm:prSet presAssocID="{311E42BF-5D14-5249-AA2B-9EA7D24AF060}" presName="connectorText" presStyleLbl="sibTrans2D1" presStyleIdx="3" presStyleCnt="4"/>
      <dgm:spPr/>
    </dgm:pt>
    <dgm:pt modelId="{96C41A57-AE8C-6F46-A86D-FEECD500F198}" type="pres">
      <dgm:prSet presAssocID="{45A349CD-F279-EE4B-B332-0BD1A2538471}" presName="node" presStyleLbl="node1" presStyleIdx="4" presStyleCnt="5" custScaleX="114569">
        <dgm:presLayoutVars>
          <dgm:bulletEnabled val="1"/>
        </dgm:presLayoutVars>
      </dgm:prSet>
      <dgm:spPr/>
    </dgm:pt>
  </dgm:ptLst>
  <dgm:cxnLst>
    <dgm:cxn modelId="{0D26FD0E-26F9-0F42-83D7-76157A5559DC}" type="presOf" srcId="{83299284-18F5-254A-BC45-549DE12FAD66}" destId="{2C7F5B6E-CA1B-F249-B133-7DEB74AAB5E6}" srcOrd="0" destOrd="0" presId="urn:microsoft.com/office/officeart/2005/8/layout/process1"/>
    <dgm:cxn modelId="{F5D33A1C-98D2-E64C-A313-E7593A9EE853}" srcId="{5EF7DAA5-21C3-BA43-B936-6CF6A6012A70}" destId="{45A349CD-F279-EE4B-B332-0BD1A2538471}" srcOrd="4" destOrd="0" parTransId="{0E432A76-443D-224E-8F6F-DD37D203D327}" sibTransId="{F3ECA48E-340E-754C-BB27-510D692A1B4C}"/>
    <dgm:cxn modelId="{7C418C23-58C9-7E46-94EE-A335B6234316}" srcId="{5EF7DAA5-21C3-BA43-B936-6CF6A6012A70}" destId="{DCAC33B0-B1C5-6346-ACAA-26BB534B1B31}" srcOrd="2" destOrd="0" parTransId="{F008C1B6-D8FB-5048-94C7-6C9103D9053B}" sibTransId="{3D55BB5C-62F6-D24A-B56E-CDC20DCF9064}"/>
    <dgm:cxn modelId="{6AB54E2C-072F-874F-87E5-B8096CE31842}" srcId="{5EF7DAA5-21C3-BA43-B936-6CF6A6012A70}" destId="{A3BBC59A-F1A9-6441-81C2-118DDF386163}" srcOrd="1" destOrd="0" parTransId="{908350EC-001B-1245-9E56-1B554E02F71B}" sibTransId="{0FA1D2E2-2A4D-3E45-ABE8-65024BAE90A6}"/>
    <dgm:cxn modelId="{8046D93B-09F7-9B48-BB84-7D4B4F1C8602}" srcId="{5EF7DAA5-21C3-BA43-B936-6CF6A6012A70}" destId="{F503C488-3C5F-BE41-9D1C-30793EC5C4C6}" srcOrd="0" destOrd="0" parTransId="{E5DC3805-6D26-6D47-B1AF-5B39293B9B35}" sibTransId="{83299284-18F5-254A-BC45-549DE12FAD66}"/>
    <dgm:cxn modelId="{1C11883F-220F-1C44-A7A1-C0216039E38C}" type="presOf" srcId="{0FA1D2E2-2A4D-3E45-ABE8-65024BAE90A6}" destId="{A24C8888-824C-D042-B05B-DA6F803B7319}" srcOrd="1" destOrd="0" presId="urn:microsoft.com/office/officeart/2005/8/layout/process1"/>
    <dgm:cxn modelId="{693AC649-F7CA-8148-9EC4-C6148D895D4F}" type="presOf" srcId="{0FA1D2E2-2A4D-3E45-ABE8-65024BAE90A6}" destId="{D15EC047-D6B3-7342-9F16-1F9303C0BC28}" srcOrd="0" destOrd="0" presId="urn:microsoft.com/office/officeart/2005/8/layout/process1"/>
    <dgm:cxn modelId="{749D3C58-1FDD-2846-A943-8DCB3C1228F2}" type="presOf" srcId="{3D55BB5C-62F6-D24A-B56E-CDC20DCF9064}" destId="{CBD59C4D-D856-2C4F-9D72-5F005A37CA40}" srcOrd="1" destOrd="0" presId="urn:microsoft.com/office/officeart/2005/8/layout/process1"/>
    <dgm:cxn modelId="{A1425F72-471A-CB4C-84A3-538981D81ADB}" type="presOf" srcId="{5EF7DAA5-21C3-BA43-B936-6CF6A6012A70}" destId="{42F44F65-B5AF-4F48-B638-969D18A4C969}" srcOrd="0" destOrd="0" presId="urn:microsoft.com/office/officeart/2005/8/layout/process1"/>
    <dgm:cxn modelId="{6E4CAD92-8D35-6941-837B-BF27E51883FA}" srcId="{5EF7DAA5-21C3-BA43-B936-6CF6A6012A70}" destId="{0B312223-DEBF-3341-A9A4-804DDD7CD151}" srcOrd="3" destOrd="0" parTransId="{ED971823-9CF0-D141-A254-E339FA4AF72F}" sibTransId="{311E42BF-5D14-5249-AA2B-9EA7D24AF060}"/>
    <dgm:cxn modelId="{B8E17A97-A964-C343-909E-B3CE3E4E26C0}" type="presOf" srcId="{311E42BF-5D14-5249-AA2B-9EA7D24AF060}" destId="{7777BDC7-482A-A047-8AB9-80A3D81EA37D}" srcOrd="1" destOrd="0" presId="urn:microsoft.com/office/officeart/2005/8/layout/process1"/>
    <dgm:cxn modelId="{1C56F898-A4DC-BC42-B453-06AA3A722453}" type="presOf" srcId="{DCAC33B0-B1C5-6346-ACAA-26BB534B1B31}" destId="{FA1B2B95-CA44-E346-82C0-82B04C2481B9}" srcOrd="0" destOrd="0" presId="urn:microsoft.com/office/officeart/2005/8/layout/process1"/>
    <dgm:cxn modelId="{CE1F29A7-90C4-9F48-82DF-AE248CCFA33A}" type="presOf" srcId="{3D55BB5C-62F6-D24A-B56E-CDC20DCF9064}" destId="{0E7F98D6-CBED-BC46-B4A9-2DF5001B6A3C}" srcOrd="0" destOrd="0" presId="urn:microsoft.com/office/officeart/2005/8/layout/process1"/>
    <dgm:cxn modelId="{BD3A1DA8-2960-C54A-9209-82519434471B}" type="presOf" srcId="{311E42BF-5D14-5249-AA2B-9EA7D24AF060}" destId="{95797D8F-56FF-0344-B937-C072994F3629}" srcOrd="0" destOrd="0" presId="urn:microsoft.com/office/officeart/2005/8/layout/process1"/>
    <dgm:cxn modelId="{8D613DBB-1080-634E-A807-4D1A120E11FC}" type="presOf" srcId="{83299284-18F5-254A-BC45-549DE12FAD66}" destId="{93CCF154-E8C4-C645-84CF-C50B3E4E0EAF}" srcOrd="1" destOrd="0" presId="urn:microsoft.com/office/officeart/2005/8/layout/process1"/>
    <dgm:cxn modelId="{671A6CC5-F75C-C54C-99DE-6F830711BC1D}" type="presOf" srcId="{A3BBC59A-F1A9-6441-81C2-118DDF386163}" destId="{481DD309-8136-C447-9739-7F0AF7CDA82E}" srcOrd="0" destOrd="0" presId="urn:microsoft.com/office/officeart/2005/8/layout/process1"/>
    <dgm:cxn modelId="{735BC2C5-1966-7240-900E-93192ED37AB2}" type="presOf" srcId="{45A349CD-F279-EE4B-B332-0BD1A2538471}" destId="{96C41A57-AE8C-6F46-A86D-FEECD500F198}" srcOrd="0" destOrd="0" presId="urn:microsoft.com/office/officeart/2005/8/layout/process1"/>
    <dgm:cxn modelId="{0D8742D8-8EE5-A94F-9646-0F5BDBDDAC42}" type="presOf" srcId="{0B312223-DEBF-3341-A9A4-804DDD7CD151}" destId="{C722C9E5-4B60-C24D-BF1B-79D6F6B10E14}" srcOrd="0" destOrd="0" presId="urn:microsoft.com/office/officeart/2005/8/layout/process1"/>
    <dgm:cxn modelId="{3D2D69DA-4AB4-064E-B1B4-F08F4CF2ED17}" type="presOf" srcId="{F503C488-3C5F-BE41-9D1C-30793EC5C4C6}" destId="{FAB4F8D0-CB49-4841-82FE-1B742E21384C}" srcOrd="0" destOrd="0" presId="urn:microsoft.com/office/officeart/2005/8/layout/process1"/>
    <dgm:cxn modelId="{F57B4939-AA46-354C-A1D5-1E17D32C803D}" type="presParOf" srcId="{42F44F65-B5AF-4F48-B638-969D18A4C969}" destId="{FAB4F8D0-CB49-4841-82FE-1B742E21384C}" srcOrd="0" destOrd="0" presId="urn:microsoft.com/office/officeart/2005/8/layout/process1"/>
    <dgm:cxn modelId="{D64D07EC-695A-E741-94DA-A738A8F1B8F2}" type="presParOf" srcId="{42F44F65-B5AF-4F48-B638-969D18A4C969}" destId="{2C7F5B6E-CA1B-F249-B133-7DEB74AAB5E6}" srcOrd="1" destOrd="0" presId="urn:microsoft.com/office/officeart/2005/8/layout/process1"/>
    <dgm:cxn modelId="{104F4072-2E88-5C48-88F3-FBF603599ED0}" type="presParOf" srcId="{2C7F5B6E-CA1B-F249-B133-7DEB74AAB5E6}" destId="{93CCF154-E8C4-C645-84CF-C50B3E4E0EAF}" srcOrd="0" destOrd="0" presId="urn:microsoft.com/office/officeart/2005/8/layout/process1"/>
    <dgm:cxn modelId="{9C7B13B5-9333-7D44-83D7-C9802931C0A8}" type="presParOf" srcId="{42F44F65-B5AF-4F48-B638-969D18A4C969}" destId="{481DD309-8136-C447-9739-7F0AF7CDA82E}" srcOrd="2" destOrd="0" presId="urn:microsoft.com/office/officeart/2005/8/layout/process1"/>
    <dgm:cxn modelId="{74F60C30-A37E-0749-ACCA-3E61A680B0D4}" type="presParOf" srcId="{42F44F65-B5AF-4F48-B638-969D18A4C969}" destId="{D15EC047-D6B3-7342-9F16-1F9303C0BC28}" srcOrd="3" destOrd="0" presId="urn:microsoft.com/office/officeart/2005/8/layout/process1"/>
    <dgm:cxn modelId="{CCB0C593-1184-1B4A-9C4C-4282CCEA81E5}" type="presParOf" srcId="{D15EC047-D6B3-7342-9F16-1F9303C0BC28}" destId="{A24C8888-824C-D042-B05B-DA6F803B7319}" srcOrd="0" destOrd="0" presId="urn:microsoft.com/office/officeart/2005/8/layout/process1"/>
    <dgm:cxn modelId="{AD47536B-F8AE-7745-8F24-1DE9C5176326}" type="presParOf" srcId="{42F44F65-B5AF-4F48-B638-969D18A4C969}" destId="{FA1B2B95-CA44-E346-82C0-82B04C2481B9}" srcOrd="4" destOrd="0" presId="urn:microsoft.com/office/officeart/2005/8/layout/process1"/>
    <dgm:cxn modelId="{D32C4F32-E61A-F244-9CD7-BC19C989F331}" type="presParOf" srcId="{42F44F65-B5AF-4F48-B638-969D18A4C969}" destId="{0E7F98D6-CBED-BC46-B4A9-2DF5001B6A3C}" srcOrd="5" destOrd="0" presId="urn:microsoft.com/office/officeart/2005/8/layout/process1"/>
    <dgm:cxn modelId="{E43E9698-EA80-9F43-A4FD-7BEF1C9F7945}" type="presParOf" srcId="{0E7F98D6-CBED-BC46-B4A9-2DF5001B6A3C}" destId="{CBD59C4D-D856-2C4F-9D72-5F005A37CA40}" srcOrd="0" destOrd="0" presId="urn:microsoft.com/office/officeart/2005/8/layout/process1"/>
    <dgm:cxn modelId="{10DB53AB-E34F-0B4A-BEBF-386D674F4F2D}" type="presParOf" srcId="{42F44F65-B5AF-4F48-B638-969D18A4C969}" destId="{C722C9E5-4B60-C24D-BF1B-79D6F6B10E14}" srcOrd="6" destOrd="0" presId="urn:microsoft.com/office/officeart/2005/8/layout/process1"/>
    <dgm:cxn modelId="{513EA045-32F7-3347-BD2C-84CE9F27E37B}" type="presParOf" srcId="{42F44F65-B5AF-4F48-B638-969D18A4C969}" destId="{95797D8F-56FF-0344-B937-C072994F3629}" srcOrd="7" destOrd="0" presId="urn:microsoft.com/office/officeart/2005/8/layout/process1"/>
    <dgm:cxn modelId="{4A06D5D7-968A-DA42-A0C8-37071444830F}" type="presParOf" srcId="{95797D8F-56FF-0344-B937-C072994F3629}" destId="{7777BDC7-482A-A047-8AB9-80A3D81EA37D}" srcOrd="0" destOrd="0" presId="urn:microsoft.com/office/officeart/2005/8/layout/process1"/>
    <dgm:cxn modelId="{BBF8A533-031B-5247-88C8-6FEF9C22539A}" type="presParOf" srcId="{42F44F65-B5AF-4F48-B638-969D18A4C969}" destId="{96C41A57-AE8C-6F46-A86D-FEECD500F19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4F8D0-CB49-4841-82FE-1B742E21384C}">
      <dsp:nvSpPr>
        <dsp:cNvPr id="0" name=""/>
        <dsp:cNvSpPr/>
      </dsp:nvSpPr>
      <dsp:spPr>
        <a:xfrm>
          <a:off x="11628" y="1734715"/>
          <a:ext cx="2077316" cy="194923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Feb –Mar 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Analysis of Existing Bylaws </a:t>
          </a:r>
          <a:endParaRPr lang="en-US" sz="2800" kern="1200" dirty="0"/>
        </a:p>
      </dsp:txBody>
      <dsp:txXfrm>
        <a:off x="68719" y="1791806"/>
        <a:ext cx="1963134" cy="1835053"/>
      </dsp:txXfrm>
    </dsp:sp>
    <dsp:sp modelId="{2C7F5B6E-CA1B-F249-B133-7DEB74AAB5E6}">
      <dsp:nvSpPr>
        <dsp:cNvPr id="0" name=""/>
        <dsp:cNvSpPr/>
      </dsp:nvSpPr>
      <dsp:spPr>
        <a:xfrm>
          <a:off x="2230023" y="2534396"/>
          <a:ext cx="299085" cy="349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30023" y="2604371"/>
        <a:ext cx="209360" cy="209923"/>
      </dsp:txXfrm>
    </dsp:sp>
    <dsp:sp modelId="{481DD309-8136-C447-9739-7F0AF7CDA82E}">
      <dsp:nvSpPr>
        <dsp:cNvPr id="0" name=""/>
        <dsp:cNvSpPr/>
      </dsp:nvSpPr>
      <dsp:spPr>
        <a:xfrm>
          <a:off x="2653257" y="1702247"/>
          <a:ext cx="2247301" cy="201417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Mar 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Development of recommendations</a:t>
          </a:r>
          <a:endParaRPr lang="en-US" sz="2800" kern="1200" dirty="0"/>
        </a:p>
      </dsp:txBody>
      <dsp:txXfrm>
        <a:off x="2712250" y="1761240"/>
        <a:ext cx="2129315" cy="1896186"/>
      </dsp:txXfrm>
    </dsp:sp>
    <dsp:sp modelId="{D15EC047-D6B3-7342-9F16-1F9303C0BC28}">
      <dsp:nvSpPr>
        <dsp:cNvPr id="0" name=""/>
        <dsp:cNvSpPr/>
      </dsp:nvSpPr>
      <dsp:spPr>
        <a:xfrm>
          <a:off x="5041637" y="2534396"/>
          <a:ext cx="299085" cy="349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041637" y="2604371"/>
        <a:ext cx="209360" cy="209923"/>
      </dsp:txXfrm>
    </dsp:sp>
    <dsp:sp modelId="{FA1B2B95-CA44-E346-82C0-82B04C2481B9}">
      <dsp:nvSpPr>
        <dsp:cNvPr id="0" name=""/>
        <dsp:cNvSpPr/>
      </dsp:nvSpPr>
      <dsp:spPr>
        <a:xfrm>
          <a:off x="5464871" y="1702247"/>
          <a:ext cx="1755362" cy="201417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Mar-Apr 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Preparation of model bylaws</a:t>
          </a:r>
          <a:endParaRPr lang="en-US" sz="2400" kern="1200" dirty="0"/>
        </a:p>
      </dsp:txBody>
      <dsp:txXfrm>
        <a:off x="5516284" y="1753660"/>
        <a:ext cx="1652536" cy="1911346"/>
      </dsp:txXfrm>
    </dsp:sp>
    <dsp:sp modelId="{0E7F98D6-CBED-BC46-B4A9-2DF5001B6A3C}">
      <dsp:nvSpPr>
        <dsp:cNvPr id="0" name=""/>
        <dsp:cNvSpPr/>
      </dsp:nvSpPr>
      <dsp:spPr>
        <a:xfrm>
          <a:off x="7361312" y="2534396"/>
          <a:ext cx="299085" cy="349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361312" y="2604371"/>
        <a:ext cx="209360" cy="209923"/>
      </dsp:txXfrm>
    </dsp:sp>
    <dsp:sp modelId="{C722C9E5-4B60-C24D-BF1B-79D6F6B10E14}">
      <dsp:nvSpPr>
        <dsp:cNvPr id="0" name=""/>
        <dsp:cNvSpPr/>
      </dsp:nvSpPr>
      <dsp:spPr>
        <a:xfrm>
          <a:off x="7784546" y="1702247"/>
          <a:ext cx="1815659" cy="201417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May 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Delivery of Final Report to MVC </a:t>
          </a:r>
        </a:p>
      </dsp:txBody>
      <dsp:txXfrm>
        <a:off x="7837725" y="1755426"/>
        <a:ext cx="1709301" cy="1907814"/>
      </dsp:txXfrm>
    </dsp:sp>
    <dsp:sp modelId="{95797D8F-56FF-0344-B937-C072994F3629}">
      <dsp:nvSpPr>
        <dsp:cNvPr id="0" name=""/>
        <dsp:cNvSpPr/>
      </dsp:nvSpPr>
      <dsp:spPr>
        <a:xfrm>
          <a:off x="9741283" y="2534396"/>
          <a:ext cx="299085" cy="349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741283" y="2604371"/>
        <a:ext cx="209360" cy="209923"/>
      </dsp:txXfrm>
    </dsp:sp>
    <dsp:sp modelId="{96C41A57-AE8C-6F46-A86D-FEECD500F198}">
      <dsp:nvSpPr>
        <dsp:cNvPr id="0" name=""/>
        <dsp:cNvSpPr/>
      </dsp:nvSpPr>
      <dsp:spPr>
        <a:xfrm>
          <a:off x="10164517" y="1702247"/>
          <a:ext cx="1616316" cy="201417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TBD 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Presentation of Final Report</a:t>
          </a:r>
          <a:endParaRPr lang="en-US" sz="2000" b="1" kern="1200" dirty="0"/>
        </a:p>
      </dsp:txBody>
      <dsp:txXfrm>
        <a:off x="10211857" y="1749587"/>
        <a:ext cx="1521636" cy="191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D5C05-73C2-4784-816E-7FFF8A966B62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0974E-71F3-47F6-93C9-B090C9F1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D908-79A2-27B3-0F52-5BAF8096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0A466-79D9-A08F-A632-BED92C7C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56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7610-FA61-323E-BE5A-EBEEE635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83AA-534C-D425-725D-72637AADF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44AD-3F02-4AFE-D091-99A1EC68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A329-08E1-907A-ACD1-A0B9E881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1900"/>
            <a:ext cx="3331464" cy="365125"/>
          </a:xfrm>
        </p:spPr>
        <p:txBody>
          <a:bodyPr/>
          <a:lstStyle/>
          <a:p>
            <a:pPr algn="r"/>
            <a:r>
              <a:rPr lang="en-US" dirty="0"/>
              <a:t>Barrett Planning Group  | </a:t>
            </a:r>
            <a:fld id="{D67F3824-42DA-4EED-8E3C-ACDD87867512}" type="slidenum">
              <a:rPr lang="en-US" smtClean="0"/>
              <a:pPr/>
              <a:t>‹#›</a:t>
            </a:fld>
            <a:r>
              <a:rPr lang="en-US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583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805E-B78E-7F81-7D3A-0FB4E462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6743B-990F-D584-61F7-78A085B3F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11331-A4B1-8053-102A-BB39E1FA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D0DB9-4CAA-ED72-8CF9-7C9AC02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</p:spTree>
    <p:extLst>
      <p:ext uri="{BB962C8B-B14F-4D97-AF65-F5344CB8AC3E}">
        <p14:creationId xmlns:p14="http://schemas.microsoft.com/office/powerpoint/2010/main" val="18809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5E64-B9B9-9EA3-9683-651794F9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68F4-D903-F867-B83F-9809D5CC6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804F3-DAAB-C8FF-7E41-B71BC0EC1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5896A-86BE-3B00-8780-EB99944C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00DEE-D67F-61E8-F864-7E05E34D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6988" y="6311900"/>
            <a:ext cx="3006811" cy="365125"/>
          </a:xfrm>
        </p:spPr>
        <p:txBody>
          <a:bodyPr/>
          <a:lstStyle/>
          <a:p>
            <a:r>
              <a:rPr lang="en-US" dirty="0"/>
              <a:t>Barrett Planning Group  |  </a:t>
            </a:r>
          </a:p>
        </p:txBody>
      </p:sp>
    </p:spTree>
    <p:extLst>
      <p:ext uri="{BB962C8B-B14F-4D97-AF65-F5344CB8AC3E}">
        <p14:creationId xmlns:p14="http://schemas.microsoft.com/office/powerpoint/2010/main" val="29330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62E74-2512-B75B-4289-C82BE867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89" y="365125"/>
            <a:ext cx="10779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085AC-BCC6-450B-A072-EA80FA33E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589" y="1825625"/>
            <a:ext cx="107792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02C04-E3F2-98BF-2ECE-A2671CFF8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4589" y="6356350"/>
            <a:ext cx="30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4ADC-9CF8-0FD1-FDF2-0EC54139E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/>
              <a:t>Barrett Planning Group  |  </a:t>
            </a:r>
          </a:p>
        </p:txBody>
      </p:sp>
      <p:pic>
        <p:nvPicPr>
          <p:cNvPr id="8" name="Picture 7" descr="A logo of a city with a tree&#10;&#10;Description automatically generated">
            <a:extLst>
              <a:ext uri="{FF2B5EF4-FFF2-40B4-BE49-F238E27FC236}">
                <a16:creationId xmlns:a16="http://schemas.microsoft.com/office/drawing/2014/main" id="{91F7A776-3AD1-3C21-F037-44C1E991C2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08280"/>
            <a:ext cx="818597" cy="7087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D767EE-CF43-BBE3-182A-12CBDCE44EB8}"/>
              </a:ext>
            </a:extLst>
          </p:cNvPr>
          <p:cNvCxnSpPr/>
          <p:nvPr userDrawn="1"/>
        </p:nvCxnSpPr>
        <p:spPr>
          <a:xfrm>
            <a:off x="0" y="5943322"/>
            <a:ext cx="122517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C74D580F-767F-7730-E0BE-FE2B530A2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2024 Affordable and Community Housing Zoning Analysis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8A2E09A-45BB-7495-027A-4EB076E5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Barrett Planning Group LLC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Martha’s Vineyard Commission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February 21, 2024</a:t>
            </a:r>
          </a:p>
        </p:txBody>
      </p:sp>
      <p:pic>
        <p:nvPicPr>
          <p:cNvPr id="6" name="Picture 5" descr="A map of the island&#10;&#10;Description automatically generated">
            <a:extLst>
              <a:ext uri="{FF2B5EF4-FFF2-40B4-BE49-F238E27FC236}">
                <a16:creationId xmlns:a16="http://schemas.microsoft.com/office/drawing/2014/main" id="{2BC2C357-AB1C-1ED6-3CE0-B3FFAB83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63" y="700534"/>
            <a:ext cx="2680566" cy="2486970"/>
          </a:xfrm>
          <a:prstGeom prst="rect">
            <a:avLst/>
          </a:prstGeom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506F561C-7DE2-500F-862C-54B19999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34" y="3714981"/>
            <a:ext cx="2046127" cy="17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FFF-BAE6-790D-E68D-167BC200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94114"/>
            <a:ext cx="10515600" cy="1779815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chemeClr val="bg2"/>
                </a:solidFill>
              </a:rPr>
            </a:br>
            <a:r>
              <a:rPr lang="en-US" sz="3200" dirty="0">
                <a:solidFill>
                  <a:schemeClr val="bg2"/>
                </a:solidFill>
              </a:rPr>
              <a:t>Considering the proposed policy topics, are there additional topics that would be more helpful to you, listed topics that are </a:t>
            </a:r>
            <a:r>
              <a:rPr lang="en-US" sz="3200">
                <a:solidFill>
                  <a:schemeClr val="bg2"/>
                </a:solidFill>
              </a:rPr>
              <a:t>lower interest</a:t>
            </a:r>
            <a:r>
              <a:rPr lang="en-US" sz="3200"/>
              <a:t>?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AD22C-E6B0-5156-5264-8994446A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88FFA-B511-2752-8D47-3ED72AE892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06914" y="6324257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FFF-BAE6-790D-E68D-167BC200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788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What provisions of your zoning bylaws have been the most successful at producing affordable or attainable housing?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AD22C-E6B0-5156-5264-8994446A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88FFA-B511-2752-8D47-3ED72AE892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8698" y="6324257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9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FFF-BAE6-790D-E68D-167BC200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Are there any provisions in your zoning bylaws that have been less successful or productive than hoped?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AD22C-E6B0-5156-5264-8994446A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88FFA-B511-2752-8D47-3ED72AE892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9271" y="6311900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3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FFF-BAE6-790D-E68D-167BC200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7157"/>
            <a:ext cx="10515600" cy="202950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What is being built in your community today?</a:t>
            </a:r>
            <a:br>
              <a:rPr lang="en-US" sz="3200" dirty="0">
                <a:solidFill>
                  <a:schemeClr val="bg2"/>
                </a:solidFill>
              </a:rPr>
            </a:br>
            <a:br>
              <a:rPr lang="en-US" sz="3200" dirty="0">
                <a:solidFill>
                  <a:schemeClr val="bg2"/>
                </a:solidFill>
              </a:rPr>
            </a:br>
            <a:r>
              <a:rPr lang="en-US" sz="3200" dirty="0">
                <a:solidFill>
                  <a:schemeClr val="bg2"/>
                </a:solidFill>
              </a:rPr>
              <a:t>What is </a:t>
            </a:r>
            <a:r>
              <a:rPr lang="en-US" sz="3200" u="sng" dirty="0">
                <a:solidFill>
                  <a:schemeClr val="bg2"/>
                </a:solidFill>
              </a:rPr>
              <a:t>not</a:t>
            </a:r>
            <a:r>
              <a:rPr lang="en-US" sz="3200" dirty="0">
                <a:solidFill>
                  <a:schemeClr val="bg2"/>
                </a:solidFill>
              </a:rPr>
              <a:t> being built?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AD22C-E6B0-5156-5264-8994446A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88FFA-B511-2752-8D47-3ED72AE892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05768" y="6311899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64BB-C6AD-70D6-471C-6EAD1BF7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F6A4-84F2-73F3-ADEF-A3145895B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2024 Affordable and Community Housing Zoning Analysis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ED1B-9326-9493-5E28-26AF21BD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0602F-4C7E-C469-63F7-D1914E3473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6341" y="6330005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AB934-8D7C-0D65-428A-1A3BADA9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C351E-785A-6B42-78AC-0575CCCA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Barrett Planning Group  |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287A-A663-E691-59BF-3C13FF83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About Barrett Planning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About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Final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Project Timeline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Proposed Policy Topics for Analysis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00767-BD0C-5554-039D-BAA7B6E21A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7F3824-42DA-4EED-8E3C-ACDD8786751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0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0056DF-F487-23F6-7B89-A0DB7C4647A0}"/>
              </a:ext>
            </a:extLst>
          </p:cNvPr>
          <p:cNvSpPr/>
          <p:nvPr/>
        </p:nvSpPr>
        <p:spPr>
          <a:xfrm>
            <a:off x="0" y="500063"/>
            <a:ext cx="72390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BFB35-ED97-F252-7F2E-EDE2E151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Barrett Planning Group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433A-803B-FFCE-9888-ADCD3DB6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08" y="1825625"/>
            <a:ext cx="6340560" cy="3671291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Over 30 years of planning and community development experience in Massachusetts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Focus areas: comprehensive plans, zoning, and housing: affordable housing and fair housing</a:t>
            </a:r>
          </a:p>
          <a:p>
            <a:r>
              <a:rPr lang="en-US" sz="2800" dirty="0">
                <a:solidFill>
                  <a:schemeClr val="bg2"/>
                </a:solidFill>
              </a:rPr>
              <a:t>Experience working on Cape Cod and the Islands, including MV communities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644FF-4F2D-6D3E-DA67-DAD97B54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0A338-6AC4-5ABA-9709-7D4553CD00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86894" y="6324257"/>
            <a:ext cx="514865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AA1C7-CCB7-BBC6-E9C7-A3F1F1578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9" r="7778"/>
          <a:stretch/>
        </p:blipFill>
        <p:spPr>
          <a:xfrm>
            <a:off x="7596600" y="4318132"/>
            <a:ext cx="1699800" cy="1799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E3836-3503-676A-FE71-4F783218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600" y="357188"/>
            <a:ext cx="1699800" cy="179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ED409-1BBD-7B35-CB35-ED8BC76A6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0" t="4157" r="9246" b="25153"/>
          <a:stretch/>
        </p:blipFill>
        <p:spPr>
          <a:xfrm>
            <a:off x="7596600" y="2324365"/>
            <a:ext cx="1699800" cy="1799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A86191-22E2-12B3-5E94-FD37DA203B8E}"/>
              </a:ext>
            </a:extLst>
          </p:cNvPr>
          <p:cNvSpPr txBox="1"/>
          <p:nvPr/>
        </p:nvSpPr>
        <p:spPr>
          <a:xfrm>
            <a:off x="9520236" y="749117"/>
            <a:ext cx="2448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Judi Barrett</a:t>
            </a:r>
          </a:p>
          <a:p>
            <a:r>
              <a:rPr lang="en-US" dirty="0"/>
              <a:t>Owner &amp; Managing Director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7ECB6-95F2-6A38-9908-4AB01F714631}"/>
              </a:ext>
            </a:extLst>
          </p:cNvPr>
          <p:cNvSpPr txBox="1"/>
          <p:nvPr/>
        </p:nvSpPr>
        <p:spPr>
          <a:xfrm>
            <a:off x="9520236" y="2951916"/>
            <a:ext cx="2448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Alexis </a:t>
            </a:r>
            <a:r>
              <a:rPr lang="en-US" sz="2400" b="1" dirty="0" err="1"/>
              <a:t>Lanzillotta</a:t>
            </a:r>
            <a:endParaRPr lang="en-US" sz="2400" b="1" dirty="0"/>
          </a:p>
          <a:p>
            <a:r>
              <a:rPr lang="en-US" dirty="0"/>
              <a:t>Senior Planner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FE5C0-A6D8-EBCB-1921-3C834676439B}"/>
              </a:ext>
            </a:extLst>
          </p:cNvPr>
          <p:cNvSpPr txBox="1"/>
          <p:nvPr/>
        </p:nvSpPr>
        <p:spPr>
          <a:xfrm>
            <a:off x="9520236" y="4616265"/>
            <a:ext cx="2448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Will Downie</a:t>
            </a:r>
          </a:p>
          <a:p>
            <a:r>
              <a:rPr lang="en-US" dirty="0"/>
              <a:t>Housing &amp; Community Development Planner</a:t>
            </a:r>
          </a:p>
        </p:txBody>
      </p:sp>
    </p:spTree>
    <p:extLst>
      <p:ext uri="{BB962C8B-B14F-4D97-AF65-F5344CB8AC3E}">
        <p14:creationId xmlns:p14="http://schemas.microsoft.com/office/powerpoint/2010/main" val="136841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71CB10-420E-F5D8-77C8-C12422D79C3B}"/>
              </a:ext>
            </a:extLst>
          </p:cNvPr>
          <p:cNvSpPr/>
          <p:nvPr/>
        </p:nvSpPr>
        <p:spPr>
          <a:xfrm>
            <a:off x="0" y="500063"/>
            <a:ext cx="72390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793F1-077E-6BB5-B835-5C1F8184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0E5B-8715-C609-6179-16ADD720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1825625"/>
            <a:ext cx="7323541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Analysis of a set of zoning policies for all six towns </a:t>
            </a:r>
          </a:p>
          <a:p>
            <a:pPr lvl="1"/>
            <a:r>
              <a:rPr lang="en-US" sz="2800" dirty="0">
                <a:solidFill>
                  <a:schemeClr val="bg2"/>
                </a:solidFill>
              </a:rPr>
              <a:t>Introduction for each policy</a:t>
            </a:r>
          </a:p>
          <a:p>
            <a:pPr lvl="1"/>
            <a:r>
              <a:rPr lang="en-US" sz="2800" dirty="0">
                <a:solidFill>
                  <a:schemeClr val="bg2"/>
                </a:solidFill>
              </a:rPr>
              <a:t>How each policy affects affordable housing</a:t>
            </a:r>
          </a:p>
          <a:p>
            <a:pPr lvl="1"/>
            <a:r>
              <a:rPr lang="en-US" sz="2800" dirty="0">
                <a:solidFill>
                  <a:schemeClr val="bg2"/>
                </a:solidFill>
              </a:rPr>
              <a:t>The state of each policy in each town</a:t>
            </a:r>
          </a:p>
          <a:p>
            <a:r>
              <a:rPr lang="en-US" sz="2800" dirty="0">
                <a:solidFill>
                  <a:schemeClr val="bg2"/>
                </a:solidFill>
              </a:rPr>
              <a:t>Model bylaws for each policy</a:t>
            </a:r>
          </a:p>
          <a:p>
            <a:r>
              <a:rPr lang="en-US" sz="2800" dirty="0">
                <a:solidFill>
                  <a:schemeClr val="bg2"/>
                </a:solidFill>
              </a:rPr>
              <a:t>Easy-to-read and usable format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BD4C1-23EE-685E-BA73-3FAA1273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Barrett Planning Group  |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E6FC2-3A61-0C78-B3E8-52242C8DE2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71608" y="6322669"/>
            <a:ext cx="514865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AEE5F03A-E459-9708-2C8D-D9529BD5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BFA78-6030-F28F-DC6F-1CA4436004A3}"/>
              </a:ext>
            </a:extLst>
          </p:cNvPr>
          <p:cNvSpPr/>
          <p:nvPr/>
        </p:nvSpPr>
        <p:spPr>
          <a:xfrm>
            <a:off x="0" y="513556"/>
            <a:ext cx="72390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793F1-077E-6BB5-B835-5C1F8184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0E5B-8715-C609-6179-16ADD720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1825625"/>
            <a:ext cx="7323541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Revised and re-designed Zoning Analysis covering additional topics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Understanding of how the towns have enacted various policies, and what can be learned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 set of model bylaws the communities can use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BD4C1-23EE-685E-BA73-3FAA1273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Barrett Planning Group  |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E6FC2-3A61-0C78-B3E8-52242C8DE2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08679" y="6310312"/>
            <a:ext cx="514865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E5F03A-E459-9708-2C8D-D9529BD5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9970" y="1439339"/>
            <a:ext cx="2814829" cy="28148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992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04718D4-3F7C-8CB2-4B89-8F8A4A1E58FF}"/>
              </a:ext>
            </a:extLst>
          </p:cNvPr>
          <p:cNvSpPr/>
          <p:nvPr/>
        </p:nvSpPr>
        <p:spPr>
          <a:xfrm>
            <a:off x="-185738" y="513556"/>
            <a:ext cx="7424738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793F1-077E-6BB5-B835-5C1F8184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BD4C1-23EE-685E-BA73-3FAA1273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Barrett Planning Group  |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E6FC2-3A61-0C78-B3E8-52242C8DE2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96322" y="6324257"/>
            <a:ext cx="514865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F219329E-AACB-4242-42DB-C458B45C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395508"/>
              </p:ext>
            </p:extLst>
          </p:nvPr>
        </p:nvGraphicFramePr>
        <p:xfrm>
          <a:off x="199768" y="492946"/>
          <a:ext cx="117924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8F33A0-6810-701D-9D32-1AACB21ABF96}"/>
              </a:ext>
            </a:extLst>
          </p:cNvPr>
          <p:cNvCxnSpPr>
            <a:cxnSpLocks/>
          </p:cNvCxnSpPr>
          <p:nvPr/>
        </p:nvCxnSpPr>
        <p:spPr>
          <a:xfrm flipV="1">
            <a:off x="1271326" y="4347430"/>
            <a:ext cx="0" cy="928687"/>
          </a:xfrm>
          <a:prstGeom prst="straightConnector1">
            <a:avLst/>
          </a:prstGeom>
          <a:ln w="13970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7400507-22E8-BB2F-DDAF-EC111E37B803}"/>
              </a:ext>
            </a:extLst>
          </p:cNvPr>
          <p:cNvSpPr txBox="1"/>
          <p:nvPr/>
        </p:nvSpPr>
        <p:spPr>
          <a:xfrm>
            <a:off x="199767" y="5326927"/>
            <a:ext cx="214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77174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12E842-1063-DA4C-62BD-7E369812102B}"/>
              </a:ext>
            </a:extLst>
          </p:cNvPr>
          <p:cNvSpPr/>
          <p:nvPr/>
        </p:nvSpPr>
        <p:spPr>
          <a:xfrm>
            <a:off x="0" y="500063"/>
            <a:ext cx="72390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742E9-F5AC-87A3-37D9-F10FBF63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Proposed Policy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66C0-2625-ACDB-84EB-98D434C0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8" y="1521118"/>
            <a:ext cx="10779211" cy="480218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Multi-unit zoning</a:t>
            </a:r>
            <a:r>
              <a:rPr lang="en-US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and c</a:t>
            </a: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onversion of single-family housing into multi-unit housing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Accessory </a:t>
            </a:r>
            <a:r>
              <a:rPr lang="en-US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welling </a:t>
            </a:r>
            <a:r>
              <a:rPr lang="en-US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nits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Short-term rentals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Congregate housing and single-room occupancy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Manufactured homes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Cottages, tiny homes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Employee housing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Conversion of single-family housing into multi-unit housing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Affordable housing cluster subdivision/homesteading lots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Methods to preserve of existing year-round housing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Right to Farm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endParaRPr lang="en-US" sz="2800" dirty="0">
              <a:solidFill>
                <a:schemeClr val="bg2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3283D-8398-75A0-50A6-B8E99342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Barrett Planning Group  |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30B87-2192-B863-841A-3CCEA95486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21951" y="6324257"/>
            <a:ext cx="514865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5180-C676-3F0F-9F40-422853B7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9157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FFEE0-1619-A8BA-D9BD-B36DEF59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1E55-1125-DA17-4DEB-58D8A42FEA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05768" y="6324257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Graphic 6" descr="Customer review with solid fill">
            <a:extLst>
              <a:ext uri="{FF2B5EF4-FFF2-40B4-BE49-F238E27FC236}">
                <a16:creationId xmlns:a16="http://schemas.microsoft.com/office/drawing/2014/main" id="{DA138602-0CB0-22C5-BBDD-79444D48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875" y="1456135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FFF-BAE6-790D-E68D-167BC200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7" y="2155371"/>
            <a:ext cx="10093569" cy="200841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Would your towns benefit from having a basic self-assessment tool to review the quality of your existing regulatory language while we are conducting an independent review?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AD22C-E6B0-5156-5264-8994446A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88FFA-B511-2752-8D47-3ED72AE892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93411" y="6324257"/>
            <a:ext cx="576649" cy="365125"/>
          </a:xfrm>
          <a:prstGeom prst="rect">
            <a:avLst/>
          </a:prstGeom>
        </p:spPr>
        <p:txBody>
          <a:bodyPr/>
          <a:lstStyle/>
          <a:p>
            <a:fld id="{D67F3824-42DA-4EED-8E3C-ACDD878675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y Mix">
      <a:dk1>
        <a:srgbClr val="181816"/>
      </a:dk1>
      <a:lt1>
        <a:srgbClr val="FFFFFF"/>
      </a:lt1>
      <a:dk2>
        <a:srgbClr val="6A2423"/>
      </a:dk2>
      <a:lt2>
        <a:srgbClr val="112F5D"/>
      </a:lt2>
      <a:accent1>
        <a:srgbClr val="C8AA57"/>
      </a:accent1>
      <a:accent2>
        <a:srgbClr val="ECECEB"/>
      </a:accent2>
      <a:accent3>
        <a:srgbClr val="C8B991"/>
      </a:accent3>
      <a:accent4>
        <a:srgbClr val="6E7426"/>
      </a:accent4>
      <a:accent5>
        <a:srgbClr val="009999"/>
      </a:accent5>
      <a:accent6>
        <a:srgbClr val="CC6600"/>
      </a:accent6>
      <a:hlink>
        <a:srgbClr val="5E5B69"/>
      </a:hlink>
      <a:folHlink>
        <a:srgbClr val="ECEC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446</Words>
  <Application>Microsoft Macintosh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Symbol</vt:lpstr>
      <vt:lpstr>Office Theme</vt:lpstr>
      <vt:lpstr>2024 Affordable and Community Housing Zoning Analysis </vt:lpstr>
      <vt:lpstr>Agenda</vt:lpstr>
      <vt:lpstr>Barrett Planning Group LLC</vt:lpstr>
      <vt:lpstr>Project Scope</vt:lpstr>
      <vt:lpstr>Final Deliverables</vt:lpstr>
      <vt:lpstr>Project Timeline</vt:lpstr>
      <vt:lpstr>Proposed Policy Topics</vt:lpstr>
      <vt:lpstr>Discussion</vt:lpstr>
      <vt:lpstr>Would your towns benefit from having a basic self-assessment tool to review the quality of your existing regulatory language while we are conducting an independent review?</vt:lpstr>
      <vt:lpstr> Considering the proposed policy topics, are there additional topics that would be more helpful to you, listed topics that are lower interest?</vt:lpstr>
      <vt:lpstr>What provisions of your zoning bylaws have been the most successful at producing affordable or attainable housing?</vt:lpstr>
      <vt:lpstr>Are there any provisions in your zoning bylaws that have been less successful or productive than hoped?</vt:lpstr>
      <vt:lpstr>What is being built in your community today?  What is not being built?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Barrett</dc:creator>
  <cp:lastModifiedBy>Laura Silber</cp:lastModifiedBy>
  <cp:revision>21</cp:revision>
  <dcterms:created xsi:type="dcterms:W3CDTF">2023-07-11T17:09:31Z</dcterms:created>
  <dcterms:modified xsi:type="dcterms:W3CDTF">2024-02-22T14:17:49Z</dcterms:modified>
</cp:coreProperties>
</file>