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Lst>
  <p:notesMasterIdLst>
    <p:notesMasterId r:id="rId39"/>
  </p:notesMasterIdLst>
  <p:sldIdLst>
    <p:sldId id="270" r:id="rId5"/>
    <p:sldId id="287" r:id="rId6"/>
    <p:sldId id="271" r:id="rId7"/>
    <p:sldId id="298" r:id="rId8"/>
    <p:sldId id="314" r:id="rId9"/>
    <p:sldId id="296" r:id="rId10"/>
    <p:sldId id="311" r:id="rId11"/>
    <p:sldId id="312" r:id="rId12"/>
    <p:sldId id="317" r:id="rId13"/>
    <p:sldId id="297" r:id="rId14"/>
    <p:sldId id="318" r:id="rId15"/>
    <p:sldId id="316" r:id="rId16"/>
    <p:sldId id="282" r:id="rId17"/>
    <p:sldId id="274" r:id="rId18"/>
    <p:sldId id="291" r:id="rId19"/>
    <p:sldId id="292" r:id="rId20"/>
    <p:sldId id="288" r:id="rId21"/>
    <p:sldId id="293" r:id="rId22"/>
    <p:sldId id="294" r:id="rId23"/>
    <p:sldId id="295" r:id="rId24"/>
    <p:sldId id="300" r:id="rId25"/>
    <p:sldId id="299" r:id="rId26"/>
    <p:sldId id="301" r:id="rId27"/>
    <p:sldId id="302" r:id="rId28"/>
    <p:sldId id="303" r:id="rId29"/>
    <p:sldId id="304" r:id="rId30"/>
    <p:sldId id="305" r:id="rId31"/>
    <p:sldId id="313" r:id="rId32"/>
    <p:sldId id="306" r:id="rId33"/>
    <p:sldId id="308" r:id="rId34"/>
    <p:sldId id="309" r:id="rId35"/>
    <p:sldId id="307" r:id="rId36"/>
    <p:sldId id="310"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C8BF"/>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000" autoAdjust="0"/>
  </p:normalViewPr>
  <p:slideViewPr>
    <p:cSldViewPr snapToGrid="0">
      <p:cViewPr varScale="1">
        <p:scale>
          <a:sx n="60" d="100"/>
          <a:sy n="60" d="100"/>
        </p:scale>
        <p:origin x="1550"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nice Youmans" userId="8666a8f13f8809d3" providerId="LiveId" clId="{C1880E66-4305-4F97-9A24-F0185CE702C5}"/>
    <pc:docChg chg="undo redo custSel modSld">
      <pc:chgData name="Eunice Youmans" userId="8666a8f13f8809d3" providerId="LiveId" clId="{C1880E66-4305-4F97-9A24-F0185CE702C5}" dt="2021-02-24T12:39:17.728" v="210"/>
      <pc:docMkLst>
        <pc:docMk/>
      </pc:docMkLst>
      <pc:sldChg chg="modNotesTx">
        <pc:chgData name="Eunice Youmans" userId="8666a8f13f8809d3" providerId="LiveId" clId="{C1880E66-4305-4F97-9A24-F0185CE702C5}" dt="2021-02-23T13:34:16.115" v="3" actId="20577"/>
        <pc:sldMkLst>
          <pc:docMk/>
          <pc:sldMk cId="3241889995" sldId="270"/>
        </pc:sldMkLst>
      </pc:sldChg>
      <pc:sldChg chg="modSp mod modNotesTx">
        <pc:chgData name="Eunice Youmans" userId="8666a8f13f8809d3" providerId="LiveId" clId="{C1880E66-4305-4F97-9A24-F0185CE702C5}" dt="2021-02-24T12:39:17.728" v="210"/>
        <pc:sldMkLst>
          <pc:docMk/>
          <pc:sldMk cId="2400363366" sldId="271"/>
        </pc:sldMkLst>
        <pc:spChg chg="mod">
          <ac:chgData name="Eunice Youmans" userId="8666a8f13f8809d3" providerId="LiveId" clId="{C1880E66-4305-4F97-9A24-F0185CE702C5}" dt="2021-02-24T12:39:17.728" v="210"/>
          <ac:spMkLst>
            <pc:docMk/>
            <pc:sldMk cId="2400363366" sldId="271"/>
            <ac:spMk id="7" creationId="{41EB3DC1-AC0E-4DC4-89FC-17164D31555C}"/>
          </ac:spMkLst>
        </pc:spChg>
      </pc:sldChg>
      <pc:sldChg chg="modSp mod">
        <pc:chgData name="Eunice Youmans" userId="8666a8f13f8809d3" providerId="LiveId" clId="{C1880E66-4305-4F97-9A24-F0185CE702C5}" dt="2021-02-23T13:34:37.344" v="7" actId="20577"/>
        <pc:sldMkLst>
          <pc:docMk/>
          <pc:sldMk cId="2866787249" sldId="287"/>
        </pc:sldMkLst>
        <pc:spChg chg="mod">
          <ac:chgData name="Eunice Youmans" userId="8666a8f13f8809d3" providerId="LiveId" clId="{C1880E66-4305-4F97-9A24-F0185CE702C5}" dt="2021-02-23T13:34:37.344" v="7" actId="20577"/>
          <ac:spMkLst>
            <pc:docMk/>
            <pc:sldMk cId="2866787249" sldId="287"/>
            <ac:spMk id="5" creationId="{62F4A3CA-27FC-418D-809C-1CF163B95294}"/>
          </ac:spMkLst>
        </pc:spChg>
      </pc:sldChg>
      <pc:sldChg chg="modNotesTx">
        <pc:chgData name="Eunice Youmans" userId="8666a8f13f8809d3" providerId="LiveId" clId="{C1880E66-4305-4F97-9A24-F0185CE702C5}" dt="2021-02-23T13:36:41.787" v="171" actId="20577"/>
        <pc:sldMkLst>
          <pc:docMk/>
          <pc:sldMk cId="2217093365" sldId="312"/>
        </pc:sldMkLst>
      </pc:sldChg>
      <pc:sldChg chg="modNotesTx">
        <pc:chgData name="Eunice Youmans" userId="8666a8f13f8809d3" providerId="LiveId" clId="{C1880E66-4305-4F97-9A24-F0185CE702C5}" dt="2021-02-18T13:35:51.823" v="1"/>
        <pc:sldMkLst>
          <pc:docMk/>
          <pc:sldMk cId="218528814"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8F0EF-3E86-4C6F-9098-1E3B190D1E18}"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1E46-F8D1-42D2-9C62-FD971056854F}" type="slidenum">
              <a:rPr lang="en-US" smtClean="0"/>
              <a:t>‹#›</a:t>
            </a:fld>
            <a:endParaRPr lang="en-US"/>
          </a:p>
        </p:txBody>
      </p:sp>
    </p:spTree>
    <p:extLst>
      <p:ext uri="{BB962C8B-B14F-4D97-AF65-F5344CB8AC3E}">
        <p14:creationId xmlns:p14="http://schemas.microsoft.com/office/powerpoint/2010/main" val="31500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The #1 export of Martha’s Vineyard is garbage –19,000 tons a year. </a:t>
            </a:r>
            <a:r>
              <a:rPr lang="en-US" sz="1200" b="0" dirty="0">
                <a:solidFill>
                  <a:schemeClr val="bg1"/>
                </a:solidFill>
              </a:rPr>
              <a:t>6500 tons of  that is food </a:t>
            </a:r>
            <a:r>
              <a:rPr lang="en-US" sz="1200" dirty="0">
                <a:solidFill>
                  <a:schemeClr val="bg1"/>
                </a:solidFill>
              </a:rPr>
              <a:t>that has been grown, processed, and transported to or around the Island is shipped back off-island as waste</a:t>
            </a:r>
            <a:r>
              <a:rPr lang="en-US" sz="1200" dirty="0"/>
              <a:t>. </a:t>
            </a:r>
            <a:r>
              <a:rPr lang="en-US" sz="1200" b="1" dirty="0">
                <a:highlight>
                  <a:srgbClr val="FFFFFF"/>
                </a:highlight>
              </a:rPr>
              <a:t>In 2020, it cost the Island $ 743,535 to transport and dispose of this organic waste. </a:t>
            </a:r>
            <a:r>
              <a:rPr lang="en-US" sz="1200" dirty="0"/>
              <a:t>According to MassDEP, 2,240 tons of food waste – </a:t>
            </a:r>
            <a:r>
              <a:rPr lang="en-US" sz="1200" b="1" dirty="0"/>
              <a:t>173  garbage trucks </a:t>
            </a:r>
            <a:r>
              <a:rPr lang="en-US" sz="1200" dirty="0"/>
              <a:t>full of food waste must be recycled on Island every year.  MassDEP created these regulations because food waste represent 8% of US greenhouse gas emissions.</a:t>
            </a:r>
          </a:p>
          <a:p>
            <a:pPr marL="342900" indent="-342900" algn="l"/>
            <a:endParaRPr lang="en-US" sz="1200" b="1" dirty="0">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solidFill>
                <a:schemeClr val="bg1"/>
              </a:solidFill>
            </a:endParaRPr>
          </a:p>
        </p:txBody>
      </p:sp>
      <p:sp>
        <p:nvSpPr>
          <p:cNvPr id="4" name="Slide Number Placeholder 3"/>
          <p:cNvSpPr>
            <a:spLocks noGrp="1"/>
          </p:cNvSpPr>
          <p:nvPr>
            <p:ph type="sldNum" sz="quarter" idx="5"/>
          </p:nvPr>
        </p:nvSpPr>
        <p:spPr/>
        <p:txBody>
          <a:bodyPr/>
          <a:lstStyle/>
          <a:p>
            <a:fld id="{D7DD1950-AF30-4031-9062-8C0A4DA61320}" type="slidenum">
              <a:rPr lang="en-US" smtClean="0"/>
              <a:t>1</a:t>
            </a:fld>
            <a:endParaRPr lang="en-US"/>
          </a:p>
        </p:txBody>
      </p:sp>
    </p:spTree>
    <p:extLst>
      <p:ext uri="{BB962C8B-B14F-4D97-AF65-F5344CB8AC3E}">
        <p14:creationId xmlns:p14="http://schemas.microsoft.com/office/powerpoint/2010/main" val="205739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13</a:t>
            </a:fld>
            <a:endParaRPr lang="en-US"/>
          </a:p>
        </p:txBody>
      </p:sp>
    </p:spTree>
    <p:extLst>
      <p:ext uri="{BB962C8B-B14F-4D97-AF65-F5344CB8AC3E}">
        <p14:creationId xmlns:p14="http://schemas.microsoft.com/office/powerpoint/2010/main" val="182261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14</a:t>
            </a:fld>
            <a:endParaRPr lang="en-US"/>
          </a:p>
        </p:txBody>
      </p:sp>
    </p:spTree>
    <p:extLst>
      <p:ext uri="{BB962C8B-B14F-4D97-AF65-F5344CB8AC3E}">
        <p14:creationId xmlns:p14="http://schemas.microsoft.com/office/powerpoint/2010/main" val="123149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16</a:t>
            </a:fld>
            <a:endParaRPr lang="en-US"/>
          </a:p>
        </p:txBody>
      </p:sp>
    </p:spTree>
    <p:extLst>
      <p:ext uri="{BB962C8B-B14F-4D97-AF65-F5344CB8AC3E}">
        <p14:creationId xmlns:p14="http://schemas.microsoft.com/office/powerpoint/2010/main" val="2331083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17</a:t>
            </a:fld>
            <a:endParaRPr lang="en-US"/>
          </a:p>
        </p:txBody>
      </p:sp>
    </p:spTree>
    <p:extLst>
      <p:ext uri="{BB962C8B-B14F-4D97-AF65-F5344CB8AC3E}">
        <p14:creationId xmlns:p14="http://schemas.microsoft.com/office/powerpoint/2010/main" val="305429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Garamond" panose="02020404030301010803" pitchFamily="18" charset="0"/>
                <a:ea typeface="Calibri" panose="020F0502020204030204" pitchFamily="34" charset="0"/>
                <a:cs typeface="Calibri" panose="020F0502020204030204" pitchFamily="34" charset="0"/>
              </a:rPr>
              <a:t>We know these costs will continue to rise as only 3 landfills in Massachusetts will accept other community’s waste by 2022.  Already, 40% of Massachusetts solid waste is exported to New Hampshire, Maine and Ohio. </a:t>
            </a:r>
          </a:p>
          <a:p>
            <a:pPr marL="0" marR="0">
              <a:lnSpc>
                <a:spcPct val="107000"/>
              </a:lnSpc>
              <a:spcBef>
                <a:spcPts val="0"/>
              </a:spcBef>
              <a:spcAft>
                <a:spcPts val="800"/>
              </a:spcAft>
            </a:pPr>
            <a:endParaRPr lang="en-US" sz="1800" dirty="0">
              <a:effectLst/>
              <a:latin typeface="Garamond" panose="02020404030301010803" pitchFamily="18"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Garamond" panose="02020404030301010803" pitchFamily="18" charset="0"/>
                <a:ea typeface="Calibri" panose="020F0502020204030204" pitchFamily="34" charset="0"/>
                <a:cs typeface="Calibri" panose="020F0502020204030204" pitchFamily="34" charset="0"/>
              </a:rPr>
              <a:t>And we don’t have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3D1E46-F8D1-42D2-9C62-FD971056854F}" type="slidenum">
              <a:rPr lang="en-US" smtClean="0"/>
              <a:t>2</a:t>
            </a:fld>
            <a:endParaRPr lang="en-US"/>
          </a:p>
        </p:txBody>
      </p:sp>
    </p:spTree>
    <p:extLst>
      <p:ext uri="{BB962C8B-B14F-4D97-AF65-F5344CB8AC3E}">
        <p14:creationId xmlns:p14="http://schemas.microsoft.com/office/powerpoint/2010/main" val="359739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D1950-AF30-4031-9062-8C0A4DA61320}" type="slidenum">
              <a:rPr lang="en-US" smtClean="0"/>
              <a:t>3</a:t>
            </a:fld>
            <a:endParaRPr lang="en-US"/>
          </a:p>
        </p:txBody>
      </p:sp>
    </p:spTree>
    <p:extLst>
      <p:ext uri="{BB962C8B-B14F-4D97-AF65-F5344CB8AC3E}">
        <p14:creationId xmlns:p14="http://schemas.microsoft.com/office/powerpoint/2010/main" val="1416178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Garamond" panose="02020404030301010803" pitchFamily="18" charset="0"/>
                <a:ea typeface="Calibri" panose="020F0502020204030204" pitchFamily="34" charset="0"/>
                <a:cs typeface="Times New Roman" panose="02020603050405020304" pitchFamily="18" charset="0"/>
              </a:rPr>
              <a:t>In the 2009, the Martha’s Vineyard Commission’s (MVC) </a:t>
            </a:r>
            <a:r>
              <a:rPr lang="en-US" sz="1200" b="1" dirty="0">
                <a:effectLst/>
                <a:latin typeface="Garamond" panose="02020404030301010803" pitchFamily="18" charset="0"/>
                <a:ea typeface="Calibri" panose="020F0502020204030204" pitchFamily="34" charset="0"/>
                <a:cs typeface="Times New Roman" panose="02020603050405020304" pitchFamily="18" charset="0"/>
              </a:rPr>
              <a:t>2009 Island Plan </a:t>
            </a:r>
            <a:r>
              <a:rPr lang="en-US" sz="1200" dirty="0">
                <a:effectLst/>
                <a:latin typeface="Garamond" panose="02020404030301010803" pitchFamily="18" charset="0"/>
                <a:ea typeface="Calibri" panose="020F0502020204030204" pitchFamily="34" charset="0"/>
                <a:cs typeface="Times New Roman" panose="02020603050405020304" pitchFamily="18" charset="0"/>
              </a:rPr>
              <a:t>recognized the great expense of exporting waste off island and recommended converting waste into useful resources with an integrated, Island-wide program of waste management.  Their recommendations included a large-scale composting facility to transform wasted food into a needed island commodity.</a:t>
            </a:r>
          </a:p>
          <a:p>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Garamond" panose="02020404030301010803" pitchFamily="18" charset="0"/>
                <a:ea typeface="Times New Roman" panose="02020603050405020304" pitchFamily="18" charset="0"/>
                <a:cs typeface="Times New Roman" panose="02020603050405020304" pitchFamily="18" charset="0"/>
              </a:rPr>
              <a:t>In 2015, a group of concerned Islanders, with support and funding from the Martha’s Vineyard Vision Fellowship, convened the Organics Committee to identify an Island response to the Massachusetts Organics ban.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Following the recommendations of the Committee, a food waste pick-up and composting pilot – Island Food Rescue (IFR) was launched in 2016 resulting in 17 tons of food waste recycled into compost.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endParaRPr>
          </a:p>
          <a:p>
            <a:r>
              <a:rPr lang="en-US" sz="12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Thanks to the contribution of the </a:t>
            </a:r>
            <a:r>
              <a:rPr lang="en-US" sz="12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Katama</a:t>
            </a:r>
            <a:r>
              <a:rPr lang="en-US"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-based Fink family,  i</a:t>
            </a:r>
            <a:r>
              <a:rPr lang="en-US" sz="12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n 2019, an in-vessel composter and a food waste truck were acquired. </a:t>
            </a:r>
          </a:p>
          <a:p>
            <a:pPr marL="285750" indent="-285750">
              <a:buFont typeface="Arial" panose="020B0604020202020204" pitchFamily="34" charset="0"/>
              <a:buChar char="•"/>
            </a:pP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This machine can process up to 1000 tons of food waste a year.</a:t>
            </a:r>
            <a:endParaRPr lang="en-US" sz="12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4</a:t>
            </a:fld>
            <a:endParaRPr lang="en-US"/>
          </a:p>
        </p:txBody>
      </p:sp>
    </p:spTree>
    <p:extLst>
      <p:ext uri="{BB962C8B-B14F-4D97-AF65-F5344CB8AC3E}">
        <p14:creationId xmlns:p14="http://schemas.microsoft.com/office/powerpoint/2010/main" val="264464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nSpc>
                <a:spcPct val="107000"/>
              </a:lnSpc>
              <a:spcBef>
                <a:spcPts val="0"/>
              </a:spcBef>
              <a:spcAft>
                <a:spcPts val="800"/>
              </a:spcAft>
            </a:pPr>
            <a:r>
              <a:rPr lang="en-US"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The IFR food waste pilot has proven there is a food waste collection market at $85/ton</a:t>
            </a: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 an uncured compost market at $20/ cubic yard</a:t>
            </a:r>
            <a:r>
              <a:rPr lang="en-US"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 cured compost sales market at $60/cubic yard. </a:t>
            </a:r>
          </a:p>
        </p:txBody>
      </p:sp>
      <p:sp>
        <p:nvSpPr>
          <p:cNvPr id="4" name="Slide Number Placeholder 3"/>
          <p:cNvSpPr>
            <a:spLocks noGrp="1"/>
          </p:cNvSpPr>
          <p:nvPr>
            <p:ph type="sldNum" sz="quarter" idx="5"/>
          </p:nvPr>
        </p:nvSpPr>
        <p:spPr/>
        <p:txBody>
          <a:bodyPr/>
          <a:lstStyle/>
          <a:p>
            <a:fld id="{A43D1E46-F8D1-42D2-9C62-FD971056854F}" type="slidenum">
              <a:rPr lang="en-US" smtClean="0"/>
              <a:t>5</a:t>
            </a:fld>
            <a:endParaRPr lang="en-US"/>
          </a:p>
        </p:txBody>
      </p:sp>
    </p:spTree>
    <p:extLst>
      <p:ext uri="{BB962C8B-B14F-4D97-AF65-F5344CB8AC3E}">
        <p14:creationId xmlns:p14="http://schemas.microsoft.com/office/powerpoint/2010/main" val="63762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ctr">
              <a:lnSpc>
                <a:spcPct val="107000"/>
              </a:lnSpc>
              <a:spcBef>
                <a:spcPts val="0"/>
              </a:spcBef>
              <a:spcAft>
                <a:spcPts val="0"/>
              </a:spcAft>
            </a:pPr>
            <a:r>
              <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If we processed 4000 tons of food waste per year on Island between 2025 and 2040</a:t>
            </a:r>
          </a:p>
          <a:p>
            <a:pPr marL="342900" marR="0" lvl="0" indent="-342900">
              <a:lnSpc>
                <a:spcPct val="107000"/>
              </a:lnSpc>
              <a:spcBef>
                <a:spcPts val="0"/>
              </a:spcBef>
              <a:spcAft>
                <a:spcPts val="0"/>
              </a:spcAft>
              <a:buFont typeface="Symbol" panose="05050102010706020507" pitchFamily="18" charset="2"/>
              <a:buChar char=""/>
            </a:pPr>
            <a:endPar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$5.8 million in additional revenue </a:t>
            </a:r>
            <a:r>
              <a:rPr lang="en-US" sz="12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could be collected in tipping fees and compost sales</a:t>
            </a:r>
          </a:p>
          <a:p>
            <a:pPr marL="342900" marR="0" lvl="0" indent="-342900">
              <a:lnSpc>
                <a:spcPct val="107000"/>
              </a:lnSpc>
              <a:spcBef>
                <a:spcPts val="0"/>
              </a:spcBef>
              <a:spcAft>
                <a:spcPts val="0"/>
              </a:spcAft>
              <a:buFont typeface="Symbol" panose="05050102010706020507" pitchFamily="18" charset="2"/>
              <a:buChar char=""/>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Save $11.2 million in export and disposal costs</a:t>
            </a:r>
          </a:p>
          <a:p>
            <a:pPr marL="342900" marR="0" lvl="0" indent="-342900">
              <a:lnSpc>
                <a:spcPct val="107000"/>
              </a:lnSpc>
              <a:spcBef>
                <a:spcPts val="0"/>
              </a:spcBef>
              <a:spcAft>
                <a:spcPts val="0"/>
              </a:spcAft>
              <a:buFont typeface="Symbol" panose="05050102010706020507" pitchFamily="18" charset="2"/>
              <a:buChar char=""/>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60,000 cubic yards of compost </a:t>
            </a:r>
            <a:r>
              <a:rPr lang="en-US" sz="12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would enrich and restore Island soils creating more resilient and bountiful local agriculture. </a:t>
            </a:r>
          </a:p>
          <a:p>
            <a:pPr marL="342900" marR="0" lvl="0" indent="-342900">
              <a:lnSpc>
                <a:spcPct val="107000"/>
              </a:lnSpc>
              <a:spcBef>
                <a:spcPts val="0"/>
              </a:spcBef>
              <a:spcAft>
                <a:spcPts val="0"/>
              </a:spcAft>
              <a:buFont typeface="Symbol" panose="05050102010706020507" pitchFamily="18" charset="2"/>
              <a:buChar char=""/>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Stop a significant portion of our greenhouse gas and our composted soils would take carbon out of the atmosphere. 2700 </a:t>
            </a:r>
            <a:r>
              <a:rPr lang="en-US" sz="1200" b="1"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lbs</a:t>
            </a:r>
            <a:r>
              <a:rPr lang="en-US" sz="12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more per acre.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6</a:t>
            </a:fld>
            <a:endParaRPr lang="en-US"/>
          </a:p>
        </p:txBody>
      </p:sp>
    </p:spTree>
    <p:extLst>
      <p:ext uri="{BB962C8B-B14F-4D97-AF65-F5344CB8AC3E}">
        <p14:creationId xmlns:p14="http://schemas.microsoft.com/office/powerpoint/2010/main" val="41407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2020, the third in a series of reports commissioned by the Committee to study the issues and opportunities around food waste on Island outlined specifications and estimated all-in capital costs for an in-vessel drum to compost all Island food waste at $9,826,496 for MVRD.</a:t>
            </a:r>
          </a:p>
          <a:p>
            <a:r>
              <a:rPr lang="en-US" dirty="0"/>
              <a:t>	</a:t>
            </a:r>
          </a:p>
          <a:p>
            <a:pPr marL="0" indent="0">
              <a:buFont typeface="Arial" panose="020B0604020202020204" pitchFamily="34" charset="0"/>
              <a:buNone/>
            </a:pPr>
            <a:r>
              <a:rPr lang="en-US" dirty="0"/>
              <a:t>The MVRD has an expansion plan in place, approved by the four towns in the district and the MV Commission, to provide a location for an in-vessel drum, and are awaiting final approval from the MassDEP.</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ea typeface="Calibri" panose="020F0502020204030204" pitchFamily="34" charset="0"/>
                <a:cs typeface="Times New Roman" panose="02020603050405020304" pitchFamily="18" charset="0"/>
              </a:rPr>
              <a:t>The</a:t>
            </a:r>
            <a:r>
              <a:rPr lang="en-US" sz="12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r>
              <a:rPr lang="en-US" sz="1200" dirty="0">
                <a:effectLst/>
                <a:latin typeface="Garamond" panose="02020404030301010803" pitchFamily="18" charset="0"/>
                <a:ea typeface="Calibri" panose="020F0502020204030204" pitchFamily="34" charset="0"/>
                <a:cs typeface="Times New Roman" panose="02020603050405020304" pitchFamily="18" charset="0"/>
              </a:rPr>
              <a:t>$9 million Capital expense requires investment from all six Island towns.  </a:t>
            </a:r>
            <a:r>
              <a:rPr lang="en-US" dirty="0">
                <a:latin typeface="Garamond" panose="02020404030301010803" pitchFamily="18" charset="0"/>
                <a:ea typeface="Calibri" panose="020F0502020204030204" pitchFamily="34" charset="0"/>
                <a:cs typeface="Times New Roman" panose="02020603050405020304" pitchFamily="18" charset="0"/>
              </a:rPr>
              <a:t>C</a:t>
            </a:r>
            <a:r>
              <a:rPr lang="en-US" sz="1200" dirty="0">
                <a:effectLst/>
                <a:latin typeface="Garamond" panose="02020404030301010803" pitchFamily="18" charset="0"/>
                <a:ea typeface="Calibri" panose="020F0502020204030204" pitchFamily="34" charset="0"/>
                <a:cs typeface="Times New Roman" panose="02020603050405020304" pitchFamily="18" charset="0"/>
              </a:rPr>
              <a:t>ommercial waste and the majority of residential curbside collection waste is tipped through the Edgartown and OB transfer stations, dramatically skewing town-by-town waste data on Island.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7</a:t>
            </a:fld>
            <a:endParaRPr lang="en-US"/>
          </a:p>
        </p:txBody>
      </p:sp>
    </p:spTree>
    <p:extLst>
      <p:ext uri="{BB962C8B-B14F-4D97-AF65-F5344CB8AC3E}">
        <p14:creationId xmlns:p14="http://schemas.microsoft.com/office/powerpoint/2010/main" val="21277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Garamond" panose="02020404030301010803" pitchFamily="18" charset="0"/>
                <a:ea typeface="Calibri" panose="020F0502020204030204" pitchFamily="34" charset="0"/>
                <a:cs typeface="Calibri" panose="020F0502020204030204" pitchFamily="34" charset="0"/>
              </a:rPr>
              <a:t>The composting operation a scale here requires three separate components: collection, processing and curing/</a:t>
            </a:r>
            <a:r>
              <a:rPr lang="en-US" sz="1200">
                <a:effectLst/>
                <a:latin typeface="Garamond" panose="02020404030301010803" pitchFamily="18" charset="0"/>
                <a:ea typeface="Calibri" panose="020F0502020204030204" pitchFamily="34" charset="0"/>
                <a:cs typeface="Calibri" panose="020F0502020204030204" pitchFamily="34" charset="0"/>
              </a:rPr>
              <a:t>compost sales</a:t>
            </a:r>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8</a:t>
            </a:fld>
            <a:endParaRPr lang="en-US"/>
          </a:p>
        </p:txBody>
      </p:sp>
    </p:spTree>
    <p:extLst>
      <p:ext uri="{BB962C8B-B14F-4D97-AF65-F5344CB8AC3E}">
        <p14:creationId xmlns:p14="http://schemas.microsoft.com/office/powerpoint/2010/main" val="2556649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ea typeface="Calibri" panose="020F0502020204030204" pitchFamily="34" charset="0"/>
                <a:cs typeface="Times New Roman" panose="02020603050405020304" pitchFamily="18" charset="0"/>
              </a:rPr>
              <a:t>The</a:t>
            </a:r>
            <a:r>
              <a:rPr lang="en-US" sz="12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r>
              <a:rPr lang="en-US" sz="1200" dirty="0">
                <a:effectLst/>
                <a:latin typeface="Garamond" panose="02020404030301010803" pitchFamily="18" charset="0"/>
                <a:ea typeface="Calibri" panose="020F0502020204030204" pitchFamily="34" charset="0"/>
                <a:cs typeface="Times New Roman" panose="02020603050405020304" pitchFamily="18" charset="0"/>
              </a:rPr>
              <a:t>$9 million Capital expense requires investment from all six Island towns.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There are two separate trash systems on </a:t>
            </a: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Island – that of Tisbury/OB and that of the 4 MVRD towns.  </a:t>
            </a:r>
          </a:p>
          <a:p>
            <a:pPr marL="0" marR="0">
              <a:lnSpc>
                <a:spcPct val="107000"/>
              </a:lnSpc>
              <a:spcBef>
                <a:spcPts val="0"/>
              </a:spcBef>
              <a:spcAft>
                <a:spcPts val="800"/>
              </a:spcAft>
            </a:pP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T</a:t>
            </a:r>
            <a:r>
              <a:rPr lang="en-US" sz="12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he 19,000 tons of exported solid waste is nearly equally divided between both systems.  </a:t>
            </a:r>
          </a:p>
          <a:p>
            <a:pPr>
              <a:lnSpc>
                <a:spcPct val="107000"/>
              </a:lnSpc>
              <a:spcAft>
                <a:spcPts val="800"/>
              </a:spcAft>
            </a:pPr>
            <a:endParaRPr lang="en-US" sz="1200" dirty="0">
              <a:effectLst/>
              <a:latin typeface="Garamond" panose="02020404030301010803" pitchFamily="18" charset="0"/>
              <a:ea typeface="Calibri" panose="020F0502020204030204" pitchFamily="34" charset="0"/>
              <a:cs typeface="Calibri" panose="020F0502020204030204" pitchFamily="34" charset="0"/>
            </a:endParaRPr>
          </a:p>
          <a:p>
            <a:pPr>
              <a:lnSpc>
                <a:spcPct val="107000"/>
              </a:lnSpc>
              <a:spcAft>
                <a:spcPts val="800"/>
              </a:spcAft>
            </a:pPr>
            <a:r>
              <a:rPr lang="en-US" sz="1800" dirty="0">
                <a:effectLst/>
                <a:latin typeface="Garamond" panose="02020404030301010803" pitchFamily="18" charset="0"/>
                <a:ea typeface="Calibri" panose="020F0502020204030204" pitchFamily="34" charset="0"/>
                <a:cs typeface="Calibri" panose="020F0502020204030204" pitchFamily="34" charset="0"/>
              </a:rPr>
              <a:t>The waste business is an economy of scale in that the more volume produced the less it costs per unit.  This is true for exporting solid waste off-Island and it is true for processing food waste on Island. </a:t>
            </a:r>
            <a:endParaRPr lang="en-US" dirty="0"/>
          </a:p>
        </p:txBody>
      </p:sp>
      <p:sp>
        <p:nvSpPr>
          <p:cNvPr id="4" name="Slide Number Placeholder 3"/>
          <p:cNvSpPr>
            <a:spLocks noGrp="1"/>
          </p:cNvSpPr>
          <p:nvPr>
            <p:ph type="sldNum" sz="quarter" idx="5"/>
          </p:nvPr>
        </p:nvSpPr>
        <p:spPr/>
        <p:txBody>
          <a:bodyPr/>
          <a:lstStyle/>
          <a:p>
            <a:fld id="{A43D1E46-F8D1-42D2-9C62-FD971056854F}" type="slidenum">
              <a:rPr lang="en-US" smtClean="0"/>
              <a:t>9</a:t>
            </a:fld>
            <a:endParaRPr lang="en-US"/>
          </a:p>
        </p:txBody>
      </p:sp>
    </p:spTree>
    <p:extLst>
      <p:ext uri="{BB962C8B-B14F-4D97-AF65-F5344CB8AC3E}">
        <p14:creationId xmlns:p14="http://schemas.microsoft.com/office/powerpoint/2010/main" val="313857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2/24/2021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447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2/24/2021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6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2/24/2021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699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2/24/2021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157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2/24/2021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047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2/24/2021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774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2/24/2021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7189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2/24/2021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8911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2/24/2021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13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2/24/2021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87982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2/24/2021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041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2/24/2021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157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1A722-4850-42FE-B40A-CA22D415EB73}"/>
              </a:ext>
            </a:extLst>
          </p:cNvPr>
          <p:cNvPicPr>
            <a:picLocks noChangeAspect="1"/>
          </p:cNvPicPr>
          <p:nvPr/>
        </p:nvPicPr>
        <p:blipFill rotWithShape="1">
          <a:blip r:embed="rId3"/>
          <a:srcRect l="9476" r="23858"/>
          <a:stretch/>
        </p:blipFill>
        <p:spPr>
          <a:xfrm>
            <a:off x="20" y="10"/>
            <a:ext cx="12191980" cy="6857990"/>
          </a:xfrm>
          <a:prstGeom prst="rect">
            <a:avLst/>
          </a:prstGeom>
        </p:spPr>
      </p:pic>
      <p:sp>
        <p:nvSpPr>
          <p:cNvPr id="3" name="TextBox 2">
            <a:extLst>
              <a:ext uri="{FF2B5EF4-FFF2-40B4-BE49-F238E27FC236}">
                <a16:creationId xmlns:a16="http://schemas.microsoft.com/office/drawing/2014/main" id="{7F829512-BD1A-46C9-8B6D-67046227E773}"/>
              </a:ext>
            </a:extLst>
          </p:cNvPr>
          <p:cNvSpPr txBox="1"/>
          <p:nvPr/>
        </p:nvSpPr>
        <p:spPr>
          <a:xfrm>
            <a:off x="97487" y="748183"/>
            <a:ext cx="4176340" cy="1077218"/>
          </a:xfrm>
          <a:prstGeom prst="rect">
            <a:avLst/>
          </a:prstGeom>
          <a:noFill/>
        </p:spPr>
        <p:txBody>
          <a:bodyPr wrap="square" rtlCol="0">
            <a:spAutoFit/>
          </a:bodyPr>
          <a:lstStyle/>
          <a:p>
            <a:r>
              <a:rPr lang="en-US" sz="3200" b="1" dirty="0">
                <a:solidFill>
                  <a:schemeClr val="bg1">
                    <a:lumMod val="85000"/>
                  </a:schemeClr>
                </a:solidFill>
              </a:rPr>
              <a:t>Food Waste on </a:t>
            </a:r>
          </a:p>
          <a:p>
            <a:r>
              <a:rPr lang="en-US" sz="3200" b="1" dirty="0">
                <a:solidFill>
                  <a:schemeClr val="bg1">
                    <a:lumMod val="85000"/>
                  </a:schemeClr>
                </a:solidFill>
              </a:rPr>
              <a:t>Martha’s Vineyard </a:t>
            </a:r>
          </a:p>
        </p:txBody>
      </p:sp>
    </p:spTree>
    <p:extLst>
      <p:ext uri="{BB962C8B-B14F-4D97-AF65-F5344CB8AC3E}">
        <p14:creationId xmlns:p14="http://schemas.microsoft.com/office/powerpoint/2010/main" val="324188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F2C8B8-2AAA-4185-834B-8D05B7B3086C}"/>
              </a:ext>
            </a:extLst>
          </p:cNvPr>
          <p:cNvPicPr>
            <a:picLocks noChangeAspect="1"/>
          </p:cNvPicPr>
          <p:nvPr/>
        </p:nvPicPr>
        <p:blipFill rotWithShape="1">
          <a:blip r:embed="rId2"/>
          <a:srcRect l="11470" r="14752"/>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72A8E99-2F0C-42DC-84C5-17F14ECED50D}"/>
              </a:ext>
            </a:extLst>
          </p:cNvPr>
          <p:cNvSpPr txBox="1"/>
          <p:nvPr/>
        </p:nvSpPr>
        <p:spPr>
          <a:xfrm>
            <a:off x="433755" y="5814646"/>
            <a:ext cx="1812734" cy="369332"/>
          </a:xfrm>
          <a:prstGeom prst="rect">
            <a:avLst/>
          </a:prstGeom>
          <a:solidFill>
            <a:srgbClr val="FFFFFF"/>
          </a:solidFill>
        </p:spPr>
        <p:txBody>
          <a:bodyPr wrap="square" rtlCol="0">
            <a:spAutoFit/>
          </a:bodyPr>
          <a:lstStyle/>
          <a:p>
            <a:r>
              <a:rPr lang="en-US" dirty="0"/>
              <a:t>What’s next?</a:t>
            </a:r>
          </a:p>
        </p:txBody>
      </p:sp>
      <p:sp>
        <p:nvSpPr>
          <p:cNvPr id="4" name="TextBox 3">
            <a:extLst>
              <a:ext uri="{FF2B5EF4-FFF2-40B4-BE49-F238E27FC236}">
                <a16:creationId xmlns:a16="http://schemas.microsoft.com/office/drawing/2014/main" id="{B24C4D88-0A8C-482C-90F4-25E44AE83A24}"/>
              </a:ext>
            </a:extLst>
          </p:cNvPr>
          <p:cNvSpPr txBox="1"/>
          <p:nvPr/>
        </p:nvSpPr>
        <p:spPr>
          <a:xfrm>
            <a:off x="1885244" y="1399822"/>
            <a:ext cx="8421511" cy="646331"/>
          </a:xfrm>
          <a:prstGeom prst="rect">
            <a:avLst/>
          </a:prstGeom>
          <a:noFill/>
        </p:spPr>
        <p:txBody>
          <a:bodyPr wrap="square">
            <a:spAutoFit/>
          </a:bodyPr>
          <a:lstStyle/>
          <a:p>
            <a:r>
              <a:rPr lang="en-US" dirty="0"/>
              <a:t>	</a:t>
            </a:r>
          </a:p>
          <a:p>
            <a:r>
              <a:rPr lang="en-US" dirty="0"/>
              <a:t>Questions?</a:t>
            </a:r>
          </a:p>
        </p:txBody>
      </p:sp>
    </p:spTree>
    <p:extLst>
      <p:ext uri="{BB962C8B-B14F-4D97-AF65-F5344CB8AC3E}">
        <p14:creationId xmlns:p14="http://schemas.microsoft.com/office/powerpoint/2010/main" val="1799237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C9B90-1D02-45F0-B212-1AB7D9378187}"/>
              </a:ext>
            </a:extLst>
          </p:cNvPr>
          <p:cNvSpPr txBox="1"/>
          <p:nvPr/>
        </p:nvSpPr>
        <p:spPr>
          <a:xfrm>
            <a:off x="4356847" y="1550894"/>
            <a:ext cx="4410635" cy="646331"/>
          </a:xfrm>
          <a:prstGeom prst="rect">
            <a:avLst/>
          </a:prstGeom>
          <a:noFill/>
        </p:spPr>
        <p:txBody>
          <a:bodyPr wrap="square" rtlCol="0">
            <a:spAutoFit/>
          </a:bodyPr>
          <a:lstStyle/>
          <a:p>
            <a:r>
              <a:rPr lang="en-US" dirty="0"/>
              <a:t>STOP</a:t>
            </a:r>
          </a:p>
          <a:p>
            <a:endParaRPr lang="en-US" dirty="0"/>
          </a:p>
        </p:txBody>
      </p:sp>
    </p:spTree>
    <p:extLst>
      <p:ext uri="{BB962C8B-B14F-4D97-AF65-F5344CB8AC3E}">
        <p14:creationId xmlns:p14="http://schemas.microsoft.com/office/powerpoint/2010/main" val="304950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unrise at Edgartown Lighthouse at Martha's Vineyard [OC][2048 x 1365] | Sky  photos, Marthas vineyard, Natural landmarks">
            <a:extLst>
              <a:ext uri="{FF2B5EF4-FFF2-40B4-BE49-F238E27FC236}">
                <a16:creationId xmlns:a16="http://schemas.microsoft.com/office/drawing/2014/main" id="{0A2CF7E8-4E97-4DA4-AA9F-234EAA6E54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4487" y="428978"/>
            <a:ext cx="3371025" cy="505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095F2C-0AE0-42AC-B52A-3A2262E27439}"/>
              </a:ext>
            </a:extLst>
          </p:cNvPr>
          <p:cNvSpPr txBox="1"/>
          <p:nvPr/>
        </p:nvSpPr>
        <p:spPr>
          <a:xfrm>
            <a:off x="2198864" y="1320800"/>
            <a:ext cx="4515555" cy="3059289"/>
          </a:xfrm>
          <a:prstGeom prst="rect">
            <a:avLst/>
          </a:prstGeom>
          <a:noFill/>
        </p:spPr>
        <p:txBody>
          <a:bodyPr wrap="square" rtlCol="0">
            <a:spAutoFit/>
          </a:bodyPr>
          <a:lstStyle/>
          <a:p>
            <a:endParaRPr lang="en-US" dirty="0"/>
          </a:p>
        </p:txBody>
      </p:sp>
      <p:pic>
        <p:nvPicPr>
          <p:cNvPr id="7172" name="Picture 4" descr="Sunrise at Edgartown Lighthouse at Martha's Vineyard [OC][2048 x 1365] | Sky  photos, Marthas vineyard, Natural landmarks">
            <a:extLst>
              <a:ext uri="{FF2B5EF4-FFF2-40B4-BE49-F238E27FC236}">
                <a16:creationId xmlns:a16="http://schemas.microsoft.com/office/drawing/2014/main" id="{FB8C91D2-8801-4FF1-AFDB-6E9414ECD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8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BF52CB-0927-4970-BC20-059801464374}"/>
              </a:ext>
            </a:extLst>
          </p:cNvPr>
          <p:cNvSpPr txBox="1"/>
          <p:nvPr/>
        </p:nvSpPr>
        <p:spPr>
          <a:xfrm>
            <a:off x="5432837" y="2111022"/>
            <a:ext cx="5904676" cy="1785361"/>
          </a:xfrm>
          <a:prstGeom prst="rect">
            <a:avLst/>
          </a:prstGeom>
          <a:noFill/>
        </p:spPr>
        <p:txBody>
          <a:bodyPr wrap="square" rtlCol="0">
            <a:spAutoFit/>
          </a:bodyPr>
          <a:lstStyle/>
          <a:p>
            <a:pPr marR="0" lvl="0">
              <a:lnSpc>
                <a:spcPct val="107000"/>
              </a:lnSpc>
              <a:spcBef>
                <a:spcPts val="0"/>
              </a:spcBef>
              <a:spcAft>
                <a:spcPts val="0"/>
              </a:spcAft>
            </a:pPr>
            <a:r>
              <a:rPr lang="en-US" sz="3200" dirty="0">
                <a:effectLst/>
                <a:latin typeface="Garamond" panose="02020404030301010803" pitchFamily="18" charset="0"/>
                <a:ea typeface="Calibri" panose="020F0502020204030204" pitchFamily="34" charset="0"/>
                <a:cs typeface="Calibri" panose="020F0502020204030204" pitchFamily="34" charset="0"/>
              </a:rPr>
              <a:t>We need your help!</a:t>
            </a:r>
          </a:p>
          <a:p>
            <a:pPr marL="285750" marR="0" lvl="0" indent="-285750">
              <a:lnSpc>
                <a:spcPct val="107000"/>
              </a:lnSpc>
              <a:spcBef>
                <a:spcPts val="0"/>
              </a:spcBef>
              <a:spcAft>
                <a:spcPts val="0"/>
              </a:spcAft>
              <a:buFont typeface="Arial" panose="020B0604020202020204" pitchFamily="34" charset="0"/>
              <a:buChar char="•"/>
            </a:pPr>
            <a:r>
              <a:rPr lang="en-US" dirty="0">
                <a:effectLst/>
                <a:latin typeface="Garamond" panose="02020404030301010803" pitchFamily="18" charset="0"/>
                <a:ea typeface="Calibri" panose="020F0502020204030204" pitchFamily="34" charset="0"/>
                <a:cs typeface="Calibri" panose="020F0502020204030204" pitchFamily="34" charset="0"/>
              </a:rPr>
              <a:t>Building support in your town and sharing information</a:t>
            </a:r>
          </a:p>
          <a:p>
            <a:pPr marL="285750" marR="0" lvl="0" indent="-285750">
              <a:lnSpc>
                <a:spcPct val="107000"/>
              </a:lnSpc>
              <a:spcBef>
                <a:spcPts val="0"/>
              </a:spcBef>
              <a:spcAft>
                <a:spcPts val="0"/>
              </a:spcAft>
              <a:buFont typeface="Arial" panose="020B0604020202020204" pitchFamily="34" charset="0"/>
              <a:buChar char="•"/>
            </a:pPr>
            <a:endParaRPr lang="en-US" dirty="0">
              <a:effectLst/>
              <a:latin typeface="Garamond" panose="02020404030301010803" pitchFamily="18" charset="0"/>
              <a:ea typeface="Calibri" panose="020F0502020204030204" pitchFamily="34" charset="0"/>
              <a:cs typeface="Calibri" panose="020F0502020204030204" pitchFamily="34" charset="0"/>
            </a:endParaRP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Calibri" panose="020F0502020204030204" pitchFamily="34" charset="0"/>
                <a:cs typeface="Calibri" panose="020F0502020204030204" pitchFamily="34" charset="0"/>
              </a:rPr>
              <a:t>An equitable share of costs for all six Island town.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17392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hillside next to a body of water&#10;&#10;Description automatically generated">
            <a:extLst>
              <a:ext uri="{FF2B5EF4-FFF2-40B4-BE49-F238E27FC236}">
                <a16:creationId xmlns:a16="http://schemas.microsoft.com/office/drawing/2014/main" id="{4D9FB9C0-A201-4971-86D7-FB17E9BF0E5A}"/>
              </a:ext>
            </a:extLst>
          </p:cNvPr>
          <p:cNvPicPr>
            <a:picLocks noChangeAspect="1"/>
          </p:cNvPicPr>
          <p:nvPr/>
        </p:nvPicPr>
        <p:blipFill rotWithShape="1">
          <a:blip r:embed="rId3"/>
          <a:srcRect t="15413"/>
          <a:stretch/>
        </p:blipFill>
        <p:spPr>
          <a:xfrm>
            <a:off x="20" y="10"/>
            <a:ext cx="12191980" cy="6857990"/>
          </a:xfrm>
          <a:prstGeom prst="rect">
            <a:avLst/>
          </a:prstGeom>
        </p:spPr>
      </p:pic>
      <p:sp>
        <p:nvSpPr>
          <p:cNvPr id="3" name="TextBox 2">
            <a:extLst>
              <a:ext uri="{FF2B5EF4-FFF2-40B4-BE49-F238E27FC236}">
                <a16:creationId xmlns:a16="http://schemas.microsoft.com/office/drawing/2014/main" id="{0DACE6B4-92F2-4426-B088-1A093B5D77A7}"/>
              </a:ext>
            </a:extLst>
          </p:cNvPr>
          <p:cNvSpPr txBox="1"/>
          <p:nvPr/>
        </p:nvSpPr>
        <p:spPr>
          <a:xfrm>
            <a:off x="609600" y="688623"/>
            <a:ext cx="6220178" cy="369332"/>
          </a:xfrm>
          <a:prstGeom prst="rect">
            <a:avLst/>
          </a:prstGeom>
          <a:noFill/>
        </p:spPr>
        <p:txBody>
          <a:bodyPr wrap="square" rtlCol="0">
            <a:spAutoFit/>
          </a:bodyPr>
          <a:lstStyle/>
          <a:p>
            <a:r>
              <a:rPr lang="en-US" dirty="0"/>
              <a:t>Thank you.</a:t>
            </a:r>
          </a:p>
        </p:txBody>
      </p:sp>
    </p:spTree>
    <p:extLst>
      <p:ext uri="{BB962C8B-B14F-4D97-AF65-F5344CB8AC3E}">
        <p14:creationId xmlns:p14="http://schemas.microsoft.com/office/powerpoint/2010/main" val="718102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22759-57D5-499D-A2EA-D9CE37AE06EE}"/>
              </a:ext>
            </a:extLst>
          </p:cNvPr>
          <p:cNvPicPr>
            <a:picLocks noChangeAspect="1"/>
          </p:cNvPicPr>
          <p:nvPr/>
        </p:nvPicPr>
        <p:blipFill rotWithShape="1">
          <a:blip r:embed="rId3"/>
          <a:srcRect l="7595" r="3960" b="-1"/>
          <a:stretch/>
        </p:blipFill>
        <p:spPr>
          <a:xfrm>
            <a:off x="20" y="-745435"/>
            <a:ext cx="12191980" cy="7603425"/>
          </a:xfrm>
          <a:prstGeom prst="rect">
            <a:avLst/>
          </a:prstGeom>
        </p:spPr>
      </p:pic>
      <p:sp>
        <p:nvSpPr>
          <p:cNvPr id="2" name="TextBox 1">
            <a:extLst>
              <a:ext uri="{FF2B5EF4-FFF2-40B4-BE49-F238E27FC236}">
                <a16:creationId xmlns:a16="http://schemas.microsoft.com/office/drawing/2014/main" id="{FB0C9ED3-77ED-44D3-8818-7413D8B50898}"/>
              </a:ext>
            </a:extLst>
          </p:cNvPr>
          <p:cNvSpPr txBox="1"/>
          <p:nvPr/>
        </p:nvSpPr>
        <p:spPr>
          <a:xfrm>
            <a:off x="149086" y="974034"/>
            <a:ext cx="6311349" cy="923330"/>
          </a:xfrm>
          <a:prstGeom prst="rect">
            <a:avLst/>
          </a:prstGeom>
          <a:solidFill>
            <a:schemeClr val="bg1">
              <a:lumMod val="75000"/>
            </a:schemeClr>
          </a:solidFill>
        </p:spPr>
        <p:txBody>
          <a:bodyPr wrap="square" rtlCol="0">
            <a:spAutoFit/>
          </a:bodyPr>
          <a:lstStyle/>
          <a:p>
            <a:pPr marL="342900" indent="-342900"/>
            <a:r>
              <a:rPr lang="en-US" sz="1800" dirty="0">
                <a:solidFill>
                  <a:schemeClr val="bg1"/>
                </a:solidFill>
              </a:rPr>
              <a:t>	Each Year, </a:t>
            </a:r>
            <a:r>
              <a:rPr lang="en-US" sz="1800" b="1" dirty="0">
                <a:solidFill>
                  <a:schemeClr val="bg1"/>
                </a:solidFill>
              </a:rPr>
              <a:t>6500 tons of food </a:t>
            </a:r>
            <a:r>
              <a:rPr lang="en-US" sz="1800" dirty="0">
                <a:solidFill>
                  <a:schemeClr val="bg1"/>
                </a:solidFill>
              </a:rPr>
              <a:t>that has been grown, processed, and transported to or around the Island is shipped back off-island as waste</a:t>
            </a:r>
            <a:r>
              <a:rPr lang="en-US" sz="1800" b="1" dirty="0">
                <a:solidFill>
                  <a:schemeClr val="bg1"/>
                </a:solidFill>
              </a:rPr>
              <a:t>.</a:t>
            </a:r>
          </a:p>
        </p:txBody>
      </p:sp>
    </p:spTree>
    <p:extLst>
      <p:ext uri="{BB962C8B-B14F-4D97-AF65-F5344CB8AC3E}">
        <p14:creationId xmlns:p14="http://schemas.microsoft.com/office/powerpoint/2010/main" val="87765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E89E6-A66E-4924-8EE4-94DF98256DC6}"/>
              </a:ext>
            </a:extLst>
          </p:cNvPr>
          <p:cNvPicPr>
            <a:picLocks noChangeAspect="1"/>
          </p:cNvPicPr>
          <p:nvPr/>
        </p:nvPicPr>
        <p:blipFill rotWithShape="1">
          <a:blip r:embed="rId2"/>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CA4D174B-830A-4194-91A9-AF5FE205CA60}"/>
              </a:ext>
            </a:extLst>
          </p:cNvPr>
          <p:cNvSpPr txBox="1"/>
          <p:nvPr/>
        </p:nvSpPr>
        <p:spPr>
          <a:xfrm>
            <a:off x="1302026" y="665922"/>
            <a:ext cx="4989444" cy="1200329"/>
          </a:xfrm>
          <a:prstGeom prst="rect">
            <a:avLst/>
          </a:prstGeom>
          <a:noFill/>
        </p:spPr>
        <p:txBody>
          <a:bodyPr wrap="square" rtlCol="0">
            <a:spAutoFit/>
          </a:bodyPr>
          <a:lstStyle/>
          <a:p>
            <a:r>
              <a:rPr lang="en-US" sz="1800" dirty="0"/>
              <a:t>That’s </a:t>
            </a:r>
            <a:r>
              <a:rPr lang="en-US" sz="1800" b="1" dirty="0"/>
              <a:t>621 trucks </a:t>
            </a:r>
            <a:r>
              <a:rPr lang="en-US" sz="1800" dirty="0"/>
              <a:t>taking the place of </a:t>
            </a:r>
            <a:r>
              <a:rPr lang="en-US" sz="1800" b="1" dirty="0"/>
              <a:t>2500 cars </a:t>
            </a:r>
            <a:r>
              <a:rPr lang="en-US" sz="1800" dirty="0"/>
              <a:t>on the Steamship to export food waste and import bulk compost. Every year. </a:t>
            </a:r>
            <a:endParaRPr lang="en-US" sz="1800" b="1" dirty="0"/>
          </a:p>
          <a:p>
            <a:endParaRPr lang="en-US" dirty="0"/>
          </a:p>
        </p:txBody>
      </p:sp>
    </p:spTree>
    <p:extLst>
      <p:ext uri="{BB962C8B-B14F-4D97-AF65-F5344CB8AC3E}">
        <p14:creationId xmlns:p14="http://schemas.microsoft.com/office/powerpoint/2010/main" val="89569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FEDDC-E1F2-49AF-B847-582555E56A2D}"/>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2331072-61A8-415B-BCAB-E8322A56F382}"/>
              </a:ext>
            </a:extLst>
          </p:cNvPr>
          <p:cNvSpPr txBox="1"/>
          <p:nvPr/>
        </p:nvSpPr>
        <p:spPr>
          <a:xfrm>
            <a:off x="2144889" y="1939246"/>
            <a:ext cx="7529689" cy="1477328"/>
          </a:xfrm>
          <a:prstGeom prst="rect">
            <a:avLst/>
          </a:prstGeom>
          <a:solidFill>
            <a:schemeClr val="bg1">
              <a:lumMod val="95000"/>
            </a:schemeClr>
          </a:solidFill>
        </p:spPr>
        <p:txBody>
          <a:bodyPr wrap="square" rtlCol="0">
            <a:spAutoFit/>
          </a:bodyPr>
          <a:lstStyle/>
          <a:p>
            <a:pPr marL="342900" indent="-342900" algn="ctr"/>
            <a:r>
              <a:rPr lang="en-US" sz="1800" b="1" dirty="0">
                <a:highlight>
                  <a:srgbClr val="FFFFFF"/>
                </a:highlight>
              </a:rPr>
              <a:t>In 2020 alone, it cost the Island </a:t>
            </a:r>
          </a:p>
          <a:p>
            <a:pPr marL="342900" indent="-342900" algn="ctr"/>
            <a:endParaRPr lang="en-US" sz="1800" b="1" dirty="0">
              <a:highlight>
                <a:srgbClr val="FFFFFF"/>
              </a:highlight>
            </a:endParaRPr>
          </a:p>
          <a:p>
            <a:pPr marL="342900" indent="-342900" algn="ctr"/>
            <a:r>
              <a:rPr lang="en-US" sz="1800" b="1" dirty="0">
                <a:highlight>
                  <a:srgbClr val="FFFFFF"/>
                </a:highlight>
              </a:rPr>
              <a:t>$ 743,535 </a:t>
            </a:r>
          </a:p>
          <a:p>
            <a:pPr marL="342900" indent="-342900" algn="ctr"/>
            <a:endParaRPr lang="en-US" sz="1800" b="1" dirty="0">
              <a:highlight>
                <a:srgbClr val="FFFFFF"/>
              </a:highlight>
            </a:endParaRPr>
          </a:p>
          <a:p>
            <a:pPr marL="342900" indent="-342900" algn="ctr"/>
            <a:r>
              <a:rPr lang="en-US" sz="1800" b="1" dirty="0">
                <a:highlight>
                  <a:srgbClr val="FFFFFF"/>
                </a:highlight>
              </a:rPr>
              <a:t>to transport and dispose of this organic waste in landfills off-island</a:t>
            </a:r>
          </a:p>
        </p:txBody>
      </p:sp>
    </p:spTree>
    <p:extLst>
      <p:ext uri="{BB962C8B-B14F-4D97-AF65-F5344CB8AC3E}">
        <p14:creationId xmlns:p14="http://schemas.microsoft.com/office/powerpoint/2010/main" val="99596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E196BD-CA51-4074-A9A8-907BDA4A462B}"/>
              </a:ext>
            </a:extLst>
          </p:cNvPr>
          <p:cNvPicPr>
            <a:picLocks noChangeAspect="1"/>
          </p:cNvPicPr>
          <p:nvPr/>
        </p:nvPicPr>
        <p:blipFill rotWithShape="1">
          <a:blip r:embed="rId3"/>
          <a:srcRect l="6595" r="11628" b="1"/>
          <a:stretch/>
        </p:blipFill>
        <p:spPr>
          <a:xfrm>
            <a:off x="20" y="10"/>
            <a:ext cx="12191980" cy="6857990"/>
          </a:xfrm>
          <a:prstGeom prst="rect">
            <a:avLst/>
          </a:prstGeom>
        </p:spPr>
      </p:pic>
      <p:sp>
        <p:nvSpPr>
          <p:cNvPr id="5" name="TextBox 4">
            <a:extLst>
              <a:ext uri="{FF2B5EF4-FFF2-40B4-BE49-F238E27FC236}">
                <a16:creationId xmlns:a16="http://schemas.microsoft.com/office/drawing/2014/main" id="{C0D5DE17-8809-40D0-8B50-6914AD723533}"/>
              </a:ext>
            </a:extLst>
          </p:cNvPr>
          <p:cNvSpPr txBox="1"/>
          <p:nvPr/>
        </p:nvSpPr>
        <p:spPr>
          <a:xfrm>
            <a:off x="6096000" y="0"/>
            <a:ext cx="6177168" cy="1477328"/>
          </a:xfrm>
          <a:prstGeom prst="rect">
            <a:avLst/>
          </a:prstGeom>
          <a:noFill/>
        </p:spPr>
        <p:txBody>
          <a:bodyPr wrap="square">
            <a:spAutoFit/>
          </a:bodyPr>
          <a:lstStyle/>
          <a:p>
            <a:pPr marL="342900" indent="-342900" algn="ctr"/>
            <a:r>
              <a:rPr lang="en-US" sz="1800" b="1" dirty="0">
                <a:highlight>
                  <a:srgbClr val="FFFFFF"/>
                </a:highlight>
              </a:rPr>
              <a:t>In 2020, it cost the Island </a:t>
            </a:r>
          </a:p>
          <a:p>
            <a:pPr marL="342900" indent="-342900" algn="ctr"/>
            <a:endParaRPr lang="en-US" sz="1800" b="1" dirty="0">
              <a:solidFill>
                <a:srgbClr val="FFFFFF"/>
              </a:solidFill>
              <a:highlight>
                <a:srgbClr val="FFFFFF"/>
              </a:highlight>
            </a:endParaRPr>
          </a:p>
          <a:p>
            <a:pPr marL="342900" indent="-342900" algn="ctr"/>
            <a:r>
              <a:rPr lang="en-US" sz="1800" b="1" dirty="0">
                <a:highlight>
                  <a:srgbClr val="FFFFFF"/>
                </a:highlight>
              </a:rPr>
              <a:t>$ 743,535 </a:t>
            </a:r>
          </a:p>
          <a:p>
            <a:pPr marL="342900" indent="-342900" algn="ctr"/>
            <a:endParaRPr lang="en-US" sz="1800" b="1" dirty="0">
              <a:highlight>
                <a:srgbClr val="FFFFFF"/>
              </a:highlight>
            </a:endParaRPr>
          </a:p>
          <a:p>
            <a:pPr marL="342900" indent="-342900" algn="ctr"/>
            <a:r>
              <a:rPr lang="en-US" sz="1800" b="1" dirty="0">
                <a:highlight>
                  <a:srgbClr val="FFFFFF"/>
                </a:highlight>
              </a:rPr>
              <a:t>to transport and dispose of 6500 tons of organic waste</a:t>
            </a:r>
          </a:p>
        </p:txBody>
      </p:sp>
    </p:spTree>
    <p:extLst>
      <p:ext uri="{BB962C8B-B14F-4D97-AF65-F5344CB8AC3E}">
        <p14:creationId xmlns:p14="http://schemas.microsoft.com/office/powerpoint/2010/main" val="1470612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04580-DCBC-415B-8172-284EC61FE9F4}"/>
              </a:ext>
            </a:extLst>
          </p:cNvPr>
          <p:cNvPicPr>
            <a:picLocks noChangeAspect="1"/>
          </p:cNvPicPr>
          <p:nvPr/>
        </p:nvPicPr>
        <p:blipFill rotWithShape="1">
          <a:blip r:embed="rId2"/>
          <a:srcRect t="12190" b="3541"/>
          <a:stretch/>
        </p:blipFill>
        <p:spPr>
          <a:xfrm>
            <a:off x="20" y="10"/>
            <a:ext cx="12191980" cy="6857990"/>
          </a:xfrm>
          <a:prstGeom prst="rect">
            <a:avLst/>
          </a:prstGeom>
        </p:spPr>
      </p:pic>
      <p:sp>
        <p:nvSpPr>
          <p:cNvPr id="3" name="TextBox 2">
            <a:extLst>
              <a:ext uri="{FF2B5EF4-FFF2-40B4-BE49-F238E27FC236}">
                <a16:creationId xmlns:a16="http://schemas.microsoft.com/office/drawing/2014/main" id="{B9330129-6E07-431C-8954-EB09E791AD84}"/>
              </a:ext>
            </a:extLst>
          </p:cNvPr>
          <p:cNvSpPr txBox="1"/>
          <p:nvPr/>
        </p:nvSpPr>
        <p:spPr>
          <a:xfrm>
            <a:off x="0" y="257908"/>
            <a:ext cx="5711820" cy="1477328"/>
          </a:xfrm>
          <a:prstGeom prst="rect">
            <a:avLst/>
          </a:prstGeom>
          <a:noFill/>
        </p:spPr>
        <p:txBody>
          <a:bodyPr wrap="none" rtlCol="0">
            <a:spAutoFit/>
          </a:bodyPr>
          <a:lstStyle/>
          <a:p>
            <a:r>
              <a:rPr lang="en-US" sz="1800" dirty="0"/>
              <a:t>According to MassDEP, 2,240 tons of food waste – </a:t>
            </a:r>
          </a:p>
          <a:p>
            <a:r>
              <a:rPr lang="en-US" sz="1800" b="1" dirty="0"/>
              <a:t>173  garbage trucks </a:t>
            </a:r>
            <a:r>
              <a:rPr lang="en-US" sz="1800" dirty="0"/>
              <a:t>full of food waste must </a:t>
            </a:r>
          </a:p>
          <a:p>
            <a:r>
              <a:rPr lang="en-US" sz="1800" dirty="0"/>
              <a:t>be recycled on Island every year, </a:t>
            </a:r>
          </a:p>
          <a:p>
            <a:r>
              <a:rPr lang="en-US" sz="1800" dirty="0"/>
              <a:t>but they are </a:t>
            </a:r>
            <a:r>
              <a:rPr lang="en-US" sz="1800" b="1" dirty="0"/>
              <a:t>illegally disposed </a:t>
            </a:r>
            <a:r>
              <a:rPr lang="en-US" sz="1800" dirty="0"/>
              <a:t>of. </a:t>
            </a:r>
          </a:p>
          <a:p>
            <a:endParaRPr lang="en-US" dirty="0"/>
          </a:p>
        </p:txBody>
      </p:sp>
    </p:spTree>
    <p:extLst>
      <p:ext uri="{BB962C8B-B14F-4D97-AF65-F5344CB8AC3E}">
        <p14:creationId xmlns:p14="http://schemas.microsoft.com/office/powerpoint/2010/main" val="3238631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F72B4-6500-45AF-83C4-312D89BD9974}"/>
              </a:ext>
            </a:extLst>
          </p:cNvPr>
          <p:cNvPicPr>
            <a:picLocks noChangeAspect="1"/>
          </p:cNvPicPr>
          <p:nvPr/>
        </p:nvPicPr>
        <p:blipFill rotWithShape="1">
          <a:blip r:embed="rId2"/>
          <a:srcRect l="14346" r="4320" b="-1"/>
          <a:stretch/>
        </p:blipFill>
        <p:spPr>
          <a:xfrm>
            <a:off x="20" y="10"/>
            <a:ext cx="12191980" cy="6857990"/>
          </a:xfrm>
          <a:prstGeom prst="rect">
            <a:avLst/>
          </a:prstGeom>
        </p:spPr>
      </p:pic>
      <p:sp>
        <p:nvSpPr>
          <p:cNvPr id="3" name="TextBox 2">
            <a:extLst>
              <a:ext uri="{FF2B5EF4-FFF2-40B4-BE49-F238E27FC236}">
                <a16:creationId xmlns:a16="http://schemas.microsoft.com/office/drawing/2014/main" id="{51E0ECAF-3772-4556-8CBD-3E626FA69F4F}"/>
              </a:ext>
            </a:extLst>
          </p:cNvPr>
          <p:cNvSpPr txBox="1"/>
          <p:nvPr/>
        </p:nvSpPr>
        <p:spPr>
          <a:xfrm>
            <a:off x="0" y="5861538"/>
            <a:ext cx="5802923" cy="1200329"/>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In the US in 2014, landfill gas from food waste emitted the equivalent of 163 million tons of carbon dioxide, that’s about the </a:t>
            </a:r>
            <a:r>
              <a:rPr lang="en-US" sz="1800" b="1" dirty="0">
                <a:effectLst/>
                <a:latin typeface="Calibri" panose="020F0502020204030204" pitchFamily="34" charset="0"/>
                <a:ea typeface="Calibri" panose="020F0502020204030204" pitchFamily="34" charset="0"/>
                <a:cs typeface="Calibri" panose="020F0502020204030204" pitchFamily="34" charset="0"/>
              </a:rPr>
              <a:t>yearly emissions of</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31 million cars</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3478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D7079-4FB2-4DA2-9F05-D2C14DD51627}"/>
              </a:ext>
            </a:extLst>
          </p:cNvPr>
          <p:cNvPicPr>
            <a:picLocks noChangeAspect="1"/>
          </p:cNvPicPr>
          <p:nvPr/>
        </p:nvPicPr>
        <p:blipFill rotWithShape="1">
          <a:blip r:embed="rId3"/>
          <a:srcRect l="18760" r="25685"/>
          <a:stretch/>
        </p:blipFill>
        <p:spPr>
          <a:xfrm>
            <a:off x="-1" y="0"/>
            <a:ext cx="12191980" cy="6926094"/>
          </a:xfrm>
          <a:prstGeom prst="rect">
            <a:avLst/>
          </a:prstGeom>
        </p:spPr>
      </p:pic>
      <p:sp>
        <p:nvSpPr>
          <p:cNvPr id="3" name="Title 1">
            <a:extLst>
              <a:ext uri="{FF2B5EF4-FFF2-40B4-BE49-F238E27FC236}">
                <a16:creationId xmlns:a16="http://schemas.microsoft.com/office/drawing/2014/main" id="{9B880AAE-C8B8-4E0C-805F-47EEE126F12F}"/>
              </a:ext>
            </a:extLst>
          </p:cNvPr>
          <p:cNvSpPr txBox="1">
            <a:spLocks/>
          </p:cNvSpPr>
          <p:nvPr/>
        </p:nvSpPr>
        <p:spPr>
          <a:xfrm>
            <a:off x="185530" y="423304"/>
            <a:ext cx="6109761" cy="854511"/>
          </a:xfrm>
          <a:prstGeom prst="rect">
            <a:avLst/>
          </a:prstGeom>
          <a:solidFill>
            <a:schemeClr val="bg2"/>
          </a:solid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ct val="107000"/>
              </a:lnSpc>
              <a:spcBef>
                <a:spcPts val="0"/>
              </a:spcBef>
              <a:spcAft>
                <a:spcPts val="800"/>
              </a:spcAft>
            </a:pPr>
            <a:r>
              <a:rPr lang="en-US" sz="7400" b="1" dirty="0">
                <a:effectLst/>
                <a:latin typeface="Garamond" panose="02020404030301010803" pitchFamily="18" charset="0"/>
                <a:ea typeface="Calibri" panose="020F0502020204030204" pitchFamily="34" charset="0"/>
                <a:cs typeface="Times New Roman" panose="02020603050405020304" pitchFamily="18" charset="0"/>
              </a:rPr>
              <a:t>Exporting food waste from Martha’s Vineyard</a:t>
            </a: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7400" b="1" dirty="0">
                <a:effectLst/>
                <a:latin typeface="Garamond" panose="02020404030301010803" pitchFamily="18" charset="0"/>
                <a:ea typeface="Calibri" panose="020F0502020204030204" pitchFamily="34" charset="0"/>
                <a:cs typeface="Times New Roman" panose="02020603050405020304" pitchFamily="18" charset="0"/>
              </a:rPr>
              <a:t>Expensive, wasteful, harmful and illegal </a:t>
            </a: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4000" dirty="0"/>
          </a:p>
        </p:txBody>
      </p:sp>
      <p:sp>
        <p:nvSpPr>
          <p:cNvPr id="4" name="Subtitle 2">
            <a:extLst>
              <a:ext uri="{FF2B5EF4-FFF2-40B4-BE49-F238E27FC236}">
                <a16:creationId xmlns:a16="http://schemas.microsoft.com/office/drawing/2014/main" id="{FC1A1E6F-1E8C-4A15-8C42-D929B1887548}"/>
              </a:ext>
            </a:extLst>
          </p:cNvPr>
          <p:cNvSpPr txBox="1">
            <a:spLocks/>
          </p:cNvSpPr>
          <p:nvPr/>
        </p:nvSpPr>
        <p:spPr>
          <a:xfrm>
            <a:off x="0" y="1103243"/>
            <a:ext cx="12006470" cy="55659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a:p>
            <a:endParaRPr lang="en-US" sz="1800" dirty="0"/>
          </a:p>
          <a:p>
            <a:br>
              <a:rPr lang="en-US" sz="1800" dirty="0"/>
            </a:br>
            <a:endParaRPr lang="en-US" sz="1800" dirty="0"/>
          </a:p>
        </p:txBody>
      </p:sp>
      <p:sp>
        <p:nvSpPr>
          <p:cNvPr id="5" name="TextBox 4">
            <a:extLst>
              <a:ext uri="{FF2B5EF4-FFF2-40B4-BE49-F238E27FC236}">
                <a16:creationId xmlns:a16="http://schemas.microsoft.com/office/drawing/2014/main" id="{62F4A3CA-27FC-418D-809C-1CF163B95294}"/>
              </a:ext>
            </a:extLst>
          </p:cNvPr>
          <p:cNvSpPr txBox="1"/>
          <p:nvPr/>
        </p:nvSpPr>
        <p:spPr>
          <a:xfrm>
            <a:off x="3106615" y="2391508"/>
            <a:ext cx="7326924" cy="3639394"/>
          </a:xfrm>
          <a:prstGeom prst="rect">
            <a:avLst/>
          </a:prstGeom>
          <a:solidFill>
            <a:schemeClr val="bg2"/>
          </a:solidFill>
        </p:spPr>
        <p:txBody>
          <a:bodyPr wrap="square" rtlCol="0">
            <a:spAutoFit/>
          </a:bodyPr>
          <a:lstStyle/>
          <a:p>
            <a:pPr marR="0" lvl="0">
              <a:lnSpc>
                <a:spcPct val="107000"/>
              </a:lnSpc>
              <a:spcBef>
                <a:spcPts val="0"/>
              </a:spcBef>
              <a:spcAft>
                <a:spcPts val="0"/>
              </a:spcAft>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Between 2025 and 2040</a:t>
            </a:r>
          </a:p>
          <a:p>
            <a:pPr marR="0" lvl="0">
              <a:lnSpc>
                <a:spcPct val="107000"/>
              </a:lnSpc>
              <a:spcBef>
                <a:spcPts val="0"/>
              </a:spcBef>
              <a:spcAft>
                <a:spcPts val="0"/>
              </a:spcAft>
            </a:pPr>
            <a:endParaRPr lang="en-US" sz="1800" b="1"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Island will spend </a:t>
            </a:r>
            <a:r>
              <a:rPr lang="en-US" sz="1800"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$19.4 million dollars </a:t>
            </a:r>
            <a:r>
              <a:rPr lang="en-US" sz="1800" dirty="0">
                <a:effectLst/>
                <a:latin typeface="Garamond" panose="02020404030301010803" pitchFamily="18" charset="0"/>
                <a:ea typeface="Calibri" panose="020F0502020204030204" pitchFamily="34" charset="0"/>
                <a:cs typeface="Times New Roman" panose="02020603050405020304" pitchFamily="18" charset="0"/>
              </a:rPr>
              <a:t>to export all food waste.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37,500 cars </a:t>
            </a:r>
            <a:r>
              <a:rPr lang="en-US" sz="1800" dirty="0">
                <a:effectLst/>
                <a:latin typeface="Garamond" panose="02020404030301010803" pitchFamily="18" charset="0"/>
                <a:ea typeface="Calibri" panose="020F0502020204030204" pitchFamily="34" charset="0"/>
                <a:cs typeface="Times New Roman" panose="02020603050405020304" pitchFamily="18" charset="0"/>
              </a:rPr>
              <a:t>will be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displaced </a:t>
            </a:r>
            <a:r>
              <a:rPr lang="en-US" sz="1800" dirty="0">
                <a:effectLst/>
                <a:latin typeface="Garamond" panose="02020404030301010803" pitchFamily="18" charset="0"/>
                <a:ea typeface="Calibri" panose="020F0502020204030204" pitchFamily="34" charset="0"/>
                <a:cs typeface="Times New Roman" panose="02020603050405020304" pitchFamily="18" charset="0"/>
              </a:rPr>
              <a:t>on the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Steamship</a:t>
            </a:r>
            <a:r>
              <a:rPr lang="en-US" sz="1800" dirty="0">
                <a:effectLst/>
                <a:latin typeface="Garamond" panose="02020404030301010803" pitchFamily="18" charset="0"/>
                <a:ea typeface="Calibri" panose="020F0502020204030204" pitchFamily="34" charset="0"/>
                <a:cs typeface="Times New Roman" panose="02020603050405020304" pitchFamily="18" charset="0"/>
              </a:rPr>
              <a:t> by 9,315 trucks of </a:t>
            </a:r>
            <a:r>
              <a:rPr lang="en-US" dirty="0">
                <a:latin typeface="Garamond" panose="02020404030301010803" pitchFamily="18" charset="0"/>
                <a:ea typeface="Calibri" panose="020F0502020204030204" pitchFamily="34" charset="0"/>
                <a:cs typeface="Times New Roman" panose="02020603050405020304" pitchFamily="18" charset="0"/>
              </a:rPr>
              <a:t>food waste and bulk compost.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The Island must to something with the 33,600 tons of food waste that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must be recycled on Island per the Massachusetts Organics Ban. </a:t>
            </a:r>
          </a:p>
          <a:p>
            <a:pPr marL="342900" indent="-342900">
              <a:lnSpc>
                <a:spcPct val="107000"/>
              </a:lnSpc>
              <a:buFont typeface="Symbol" panose="05050102010706020507" pitchFamily="18" charset="2"/>
              <a:buChar char=""/>
            </a:pPr>
            <a:r>
              <a:rPr lang="en-US" dirty="0">
                <a:latin typeface="Garamond" panose="02020404030301010803" pitchFamily="18" charset="0"/>
                <a:ea typeface="Calibri" panose="020F0502020204030204" pitchFamily="34" charset="0"/>
                <a:cs typeface="Times New Roman" panose="02020603050405020304" pitchFamily="18" charset="0"/>
              </a:rPr>
              <a:t>As an Island on the forefront of climate change we can’t afford to be emitting additional greenhouse gasses.</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a:lnSpc>
                <a:spcPct val="107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6678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A4ED3-B311-4E73-B339-C6B32A6B6C18}"/>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415567F-125F-46FA-9859-0E0F8271B675}"/>
              </a:ext>
            </a:extLst>
          </p:cNvPr>
          <p:cNvSpPr txBox="1"/>
          <p:nvPr/>
        </p:nvSpPr>
        <p:spPr>
          <a:xfrm>
            <a:off x="6025661" y="3429000"/>
            <a:ext cx="5591908" cy="523220"/>
          </a:xfrm>
          <a:prstGeom prst="rect">
            <a:avLst/>
          </a:prstGeom>
          <a:noFill/>
        </p:spPr>
        <p:txBody>
          <a:bodyPr wrap="square" rtlCol="0">
            <a:spAutoFit/>
          </a:bodyPr>
          <a:lstStyle/>
          <a:p>
            <a:r>
              <a:rPr lang="en-US" sz="2800" b="1" dirty="0">
                <a:solidFill>
                  <a:schemeClr val="bg1"/>
                </a:solidFill>
              </a:rPr>
              <a:t>There is an alternative</a:t>
            </a:r>
            <a:r>
              <a:rPr lang="en-US" dirty="0">
                <a:solidFill>
                  <a:schemeClr val="bg1"/>
                </a:solidFill>
              </a:rPr>
              <a:t>. </a:t>
            </a:r>
          </a:p>
        </p:txBody>
      </p:sp>
    </p:spTree>
    <p:extLst>
      <p:ext uri="{BB962C8B-B14F-4D97-AF65-F5344CB8AC3E}">
        <p14:creationId xmlns:p14="http://schemas.microsoft.com/office/powerpoint/2010/main" val="143975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54F82E-7F6F-40F0-84E0-B9BEB543D861}"/>
              </a:ext>
            </a:extLst>
          </p:cNvPr>
          <p:cNvPicPr>
            <a:picLocks noChangeAspect="1"/>
          </p:cNvPicPr>
          <p:nvPr/>
        </p:nvPicPr>
        <p:blipFill rotWithShape="1">
          <a:blip r:embed="rId2"/>
          <a:srcRect t="20595" r="-1" b="27233"/>
          <a:stretch/>
        </p:blipFill>
        <p:spPr>
          <a:xfrm>
            <a:off x="20" y="10"/>
            <a:ext cx="12191980" cy="6857990"/>
          </a:xfrm>
          <a:prstGeom prst="rect">
            <a:avLst/>
          </a:prstGeom>
        </p:spPr>
      </p:pic>
      <p:sp>
        <p:nvSpPr>
          <p:cNvPr id="4" name="TextBox 3">
            <a:extLst>
              <a:ext uri="{FF2B5EF4-FFF2-40B4-BE49-F238E27FC236}">
                <a16:creationId xmlns:a16="http://schemas.microsoft.com/office/drawing/2014/main" id="{DE2676F1-F9ED-44DE-80CB-AA8CB3D6F923}"/>
              </a:ext>
            </a:extLst>
          </p:cNvPr>
          <p:cNvSpPr txBox="1"/>
          <p:nvPr/>
        </p:nvSpPr>
        <p:spPr>
          <a:xfrm>
            <a:off x="1" y="5967046"/>
            <a:ext cx="12191980" cy="1064650"/>
          </a:xfrm>
          <a:prstGeom prst="rect">
            <a:avLst/>
          </a:prstGeom>
          <a:solidFill>
            <a:schemeClr val="tx2">
              <a:lumMod val="75000"/>
            </a:schemeClr>
          </a:solidFill>
        </p:spPr>
        <p:txBody>
          <a:bodyPr wrap="square" rtlCol="0">
            <a:spAutoFit/>
          </a:bodyPr>
          <a:lstStyle/>
          <a:p>
            <a:pPr marL="0" marR="0">
              <a:lnSpc>
                <a:spcPct val="107000"/>
              </a:lnSpc>
              <a:spcBef>
                <a:spcPts val="0"/>
              </a:spcBef>
              <a:spcAft>
                <a:spcPts val="800"/>
              </a:spcAft>
            </a:pPr>
            <a:r>
              <a:rPr lang="en-US" sz="1800" dirty="0">
                <a:solidFill>
                  <a:schemeClr val="bg1"/>
                </a:solidFill>
                <a:effectLst/>
                <a:latin typeface="Garamond" panose="02020404030301010803" pitchFamily="18" charset="0"/>
                <a:ea typeface="Calibri" panose="020F0502020204030204" pitchFamily="34" charset="0"/>
                <a:cs typeface="Calibri" panose="020F0502020204030204" pitchFamily="34" charset="0"/>
              </a:rPr>
              <a:t>We know these costs will continue to rise as only 3 landfills in Massachusetts will accept other community’s waste by 2022.  Already, 40% of Massachusetts solid waste is exported to New Hampshire, Maine and Ohio.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1974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870B75-4C47-4792-ABD3-2E7880C3E982}"/>
              </a:ext>
            </a:extLst>
          </p:cNvPr>
          <p:cNvSpPr txBox="1"/>
          <p:nvPr/>
        </p:nvSpPr>
        <p:spPr>
          <a:xfrm>
            <a:off x="3323062" y="2910468"/>
            <a:ext cx="4545293" cy="461665"/>
          </a:xfrm>
          <a:prstGeom prst="rect">
            <a:avLst/>
          </a:prstGeom>
          <a:noFill/>
        </p:spPr>
        <p:txBody>
          <a:bodyPr wrap="square" rtlCol="0">
            <a:spAutoFit/>
          </a:bodyPr>
          <a:lstStyle/>
          <a:p>
            <a:r>
              <a:rPr lang="en-US" sz="2400" dirty="0"/>
              <a:t>How do we know all this?</a:t>
            </a:r>
          </a:p>
        </p:txBody>
      </p:sp>
    </p:spTree>
    <p:extLst>
      <p:ext uri="{BB962C8B-B14F-4D97-AF65-F5344CB8AC3E}">
        <p14:creationId xmlns:p14="http://schemas.microsoft.com/office/powerpoint/2010/main" val="1903626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3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rtha's Vineyard Commission | mvcommission.org">
            <a:extLst>
              <a:ext uri="{FF2B5EF4-FFF2-40B4-BE49-F238E27FC236}">
                <a16:creationId xmlns:a16="http://schemas.microsoft.com/office/drawing/2014/main" id="{61581189-6007-4478-B188-DA44227E7A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549" y="700193"/>
            <a:ext cx="5521524" cy="52730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F82AAD-7EB9-4D1D-9EFC-C40E8B46A6D5}"/>
              </a:ext>
            </a:extLst>
          </p:cNvPr>
          <p:cNvSpPr txBox="1"/>
          <p:nvPr/>
        </p:nvSpPr>
        <p:spPr>
          <a:xfrm>
            <a:off x="7157156" y="1253066"/>
            <a:ext cx="3984977" cy="3693319"/>
          </a:xfrm>
          <a:prstGeom prst="rect">
            <a:avLst/>
          </a:prstGeom>
          <a:noFill/>
        </p:spPr>
        <p:txBody>
          <a:bodyPr wrap="square" rtlCol="0">
            <a:spAutoFit/>
          </a:bodyPr>
          <a:lstStyle/>
          <a:p>
            <a:r>
              <a:rPr lang="en-US" sz="1800" dirty="0">
                <a:effectLst/>
                <a:latin typeface="Garamond" panose="02020404030301010803" pitchFamily="18" charset="0"/>
                <a:ea typeface="Calibri" panose="020F0502020204030204" pitchFamily="34" charset="0"/>
                <a:cs typeface="Times New Roman" panose="02020603050405020304" pitchFamily="18" charset="0"/>
              </a:rPr>
              <a:t>In the 2009, the Martha’s Vineyard Commission’s (MVC)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2009 Island Plan </a:t>
            </a:r>
            <a:r>
              <a:rPr lang="en-US" sz="1800" dirty="0">
                <a:effectLst/>
                <a:latin typeface="Garamond" panose="02020404030301010803" pitchFamily="18" charset="0"/>
                <a:ea typeface="Calibri" panose="020F0502020204030204" pitchFamily="34" charset="0"/>
                <a:cs typeface="Times New Roman" panose="02020603050405020304" pitchFamily="18" charset="0"/>
              </a:rPr>
              <a:t>recognized the great expense of exporting waste off island and recommended converting waste into useful resources with an integrated, Island-wide program of waste management. </a:t>
            </a:r>
          </a:p>
          <a:p>
            <a:endParaRPr lang="en-US" dirty="0">
              <a:latin typeface="Garamond" panose="02020404030301010803" pitchFamily="18" charset="0"/>
              <a:ea typeface="Calibri" panose="020F0502020204030204" pitchFamily="34" charset="0"/>
              <a:cs typeface="Times New Roman" panose="02020603050405020304" pitchFamily="18" charset="0"/>
            </a:endParaRPr>
          </a:p>
          <a:p>
            <a:r>
              <a:rPr lang="en-US" sz="1800" dirty="0">
                <a:effectLst/>
                <a:latin typeface="Garamond" panose="02020404030301010803" pitchFamily="18" charset="0"/>
                <a:ea typeface="Calibri" panose="020F0502020204030204" pitchFamily="34" charset="0"/>
                <a:cs typeface="Times New Roman" panose="02020603050405020304" pitchFamily="18" charset="0"/>
              </a:rPr>
              <a:t>Their recommendations included a large-scale composting facility to transform wasted food into a needed island commodity.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032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E43D9-E1B9-4132-B5E0-9E8A73249A0F}"/>
              </a:ext>
            </a:extLst>
          </p:cNvPr>
          <p:cNvPicPr>
            <a:picLocks noChangeAspect="1"/>
          </p:cNvPicPr>
          <p:nvPr/>
        </p:nvPicPr>
        <p:blipFill>
          <a:blip r:embed="rId2"/>
          <a:stretch>
            <a:fillRect/>
          </a:stretch>
        </p:blipFill>
        <p:spPr>
          <a:xfrm>
            <a:off x="6536226" y="632178"/>
            <a:ext cx="5012348" cy="5050225"/>
          </a:xfrm>
          <a:prstGeom prst="rect">
            <a:avLst/>
          </a:prstGeom>
        </p:spPr>
      </p:pic>
      <p:sp>
        <p:nvSpPr>
          <p:cNvPr id="5" name="TextBox 4">
            <a:extLst>
              <a:ext uri="{FF2B5EF4-FFF2-40B4-BE49-F238E27FC236}">
                <a16:creationId xmlns:a16="http://schemas.microsoft.com/office/drawing/2014/main" id="{1570549A-9EA4-4541-AD7E-02D3639997FD}"/>
              </a:ext>
            </a:extLst>
          </p:cNvPr>
          <p:cNvSpPr txBox="1"/>
          <p:nvPr/>
        </p:nvSpPr>
        <p:spPr>
          <a:xfrm>
            <a:off x="1106310" y="1727200"/>
            <a:ext cx="4075289" cy="3323987"/>
          </a:xfrm>
          <a:prstGeom prst="rect">
            <a:avLst/>
          </a:prstGeom>
          <a:noFill/>
        </p:spPr>
        <p:txBody>
          <a:bodyPr wrap="square" rtlCol="0">
            <a:spAutoFit/>
          </a:bodyPr>
          <a:lstStyle/>
          <a:p>
            <a:r>
              <a:rPr lang="en-US" sz="2400" kern="1200" dirty="0">
                <a:effectLst/>
                <a:latin typeface="Garamond" panose="02020404030301010803" pitchFamily="18" charset="0"/>
                <a:ea typeface="Times New Roman" panose="02020603050405020304" pitchFamily="18" charset="0"/>
                <a:cs typeface="Times New Roman" panose="02020603050405020304" pitchFamily="18" charset="0"/>
              </a:rPr>
              <a:t>In 2015, a group of concerned Islanders, with support and funding from the Martha’s Vineyard Vision Fellowship, convened the Organics Committee to identify an Island response to the Massachusetts Organics ban.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7755290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63887-7AC3-4735-B584-3BA5FC31A3EC}"/>
              </a:ext>
            </a:extLst>
          </p:cNvPr>
          <p:cNvPicPr>
            <a:picLocks noChangeAspect="1"/>
          </p:cNvPicPr>
          <p:nvPr/>
        </p:nvPicPr>
        <p:blipFill>
          <a:blip r:embed="rId2"/>
          <a:stretch>
            <a:fillRect/>
          </a:stretch>
        </p:blipFill>
        <p:spPr>
          <a:xfrm>
            <a:off x="543392" y="564445"/>
            <a:ext cx="6273571" cy="5050225"/>
          </a:xfrm>
          <a:prstGeom prst="rect">
            <a:avLst/>
          </a:prstGeom>
        </p:spPr>
      </p:pic>
      <p:sp>
        <p:nvSpPr>
          <p:cNvPr id="3" name="TextBox 2">
            <a:extLst>
              <a:ext uri="{FF2B5EF4-FFF2-40B4-BE49-F238E27FC236}">
                <a16:creationId xmlns:a16="http://schemas.microsoft.com/office/drawing/2014/main" id="{C121586F-4379-4887-B344-A14F04BAED23}"/>
              </a:ext>
            </a:extLst>
          </p:cNvPr>
          <p:cNvSpPr txBox="1"/>
          <p:nvPr/>
        </p:nvSpPr>
        <p:spPr>
          <a:xfrm>
            <a:off x="7755465" y="1614311"/>
            <a:ext cx="4143023" cy="3046988"/>
          </a:xfrm>
          <a:prstGeom prst="rect">
            <a:avLst/>
          </a:prstGeom>
          <a:noFill/>
        </p:spPr>
        <p:txBody>
          <a:bodyPr wrap="square" rtlCol="0">
            <a:spAutoFit/>
          </a:bodyPr>
          <a:lstStyle/>
          <a:p>
            <a:r>
              <a:rPr lang="en-US" sz="24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Following the recommendations of the Committee, a food waste pick-up and composting pilot – Island Food Rescue (IFR) was launched in 2016 resulting in 17 tons of food waste recycled into compost.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464297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55A6D-D20C-4AE9-9356-907A02924F3B}"/>
              </a:ext>
            </a:extLst>
          </p:cNvPr>
          <p:cNvPicPr>
            <a:picLocks noChangeAspect="1"/>
          </p:cNvPicPr>
          <p:nvPr/>
        </p:nvPicPr>
        <p:blipFill>
          <a:blip r:embed="rId2"/>
          <a:stretch>
            <a:fillRect/>
          </a:stretch>
        </p:blipFill>
        <p:spPr>
          <a:xfrm>
            <a:off x="0" y="0"/>
            <a:ext cx="6536623" cy="4188177"/>
          </a:xfrm>
          <a:prstGeom prst="rect">
            <a:avLst/>
          </a:prstGeom>
        </p:spPr>
      </p:pic>
      <p:pic>
        <p:nvPicPr>
          <p:cNvPr id="6" name="Picture 5" descr="A picture containing sky, outdoor, truck, transport&#10;&#10;Description automatically generated">
            <a:extLst>
              <a:ext uri="{FF2B5EF4-FFF2-40B4-BE49-F238E27FC236}">
                <a16:creationId xmlns:a16="http://schemas.microsoft.com/office/drawing/2014/main" id="{4A056C46-5AC9-4D54-941B-115B863B5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623" y="-1"/>
            <a:ext cx="5655377" cy="4188177"/>
          </a:xfrm>
          <a:prstGeom prst="rect">
            <a:avLst/>
          </a:prstGeom>
        </p:spPr>
      </p:pic>
      <p:sp>
        <p:nvSpPr>
          <p:cNvPr id="7" name="TextBox 6">
            <a:extLst>
              <a:ext uri="{FF2B5EF4-FFF2-40B4-BE49-F238E27FC236}">
                <a16:creationId xmlns:a16="http://schemas.microsoft.com/office/drawing/2014/main" id="{47DBEFAF-8CB5-49FB-B722-05D6ADFE77D1}"/>
              </a:ext>
            </a:extLst>
          </p:cNvPr>
          <p:cNvSpPr txBox="1"/>
          <p:nvPr/>
        </p:nvSpPr>
        <p:spPr>
          <a:xfrm>
            <a:off x="3443111" y="4651022"/>
            <a:ext cx="7868356" cy="1754326"/>
          </a:xfrm>
          <a:prstGeom prst="rect">
            <a:avLst/>
          </a:prstGeom>
          <a:noFill/>
        </p:spPr>
        <p:txBody>
          <a:bodyPr wrap="square" rtlCol="0">
            <a:spAutoFit/>
          </a:bodyPr>
          <a:lstStyle/>
          <a:p>
            <a:r>
              <a:rPr lang="en-US" sz="18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Thanks to the contribution of the </a:t>
            </a:r>
            <a:r>
              <a:rPr lang="en-US" sz="1800" kern="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Katama</a:t>
            </a:r>
            <a:r>
              <a:rPr lang="en-US"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-based Fink family,  i</a:t>
            </a:r>
            <a:r>
              <a:rPr lang="en-US" sz="18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n 2019, an in-vessel composter and a food waste truck were acquired. </a:t>
            </a:r>
          </a:p>
          <a:p>
            <a:pPr marL="285750" indent="-285750">
              <a:buFont typeface="Arial" panose="020B0604020202020204" pitchFamily="34" charset="0"/>
              <a:buChar char="•"/>
            </a:pP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This machine can process up to 1000 tons of food waste a year.</a:t>
            </a:r>
            <a:endParaRPr lang="en-US" sz="18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In 2019, 360 tons of food waste were processed - proving a market demand for both food waste collection and compost sales.</a:t>
            </a:r>
          </a:p>
          <a:p>
            <a:endParaRPr lang="en-US" dirty="0"/>
          </a:p>
        </p:txBody>
      </p:sp>
      <p:pic>
        <p:nvPicPr>
          <p:cNvPr id="6146" name="Picture 2" descr="The Fink Family Foundation - Home">
            <a:extLst>
              <a:ext uri="{FF2B5EF4-FFF2-40B4-BE49-F238E27FC236}">
                <a16:creationId xmlns:a16="http://schemas.microsoft.com/office/drawing/2014/main" id="{3539D513-8C06-4F02-8FA3-0E8C04536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53" y="4507619"/>
            <a:ext cx="238125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8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075C35-4D53-44A7-8EC1-F552142EF47D}"/>
              </a:ext>
            </a:extLst>
          </p:cNvPr>
          <p:cNvPicPr>
            <a:picLocks noChangeAspect="1"/>
          </p:cNvPicPr>
          <p:nvPr/>
        </p:nvPicPr>
        <p:blipFill rotWithShape="1">
          <a:blip r:embed="rId2"/>
          <a:srcRect t="15583" r="1" b="2087"/>
          <a:stretch/>
        </p:blipFill>
        <p:spPr>
          <a:xfrm>
            <a:off x="643467" y="643467"/>
            <a:ext cx="10905066" cy="5050225"/>
          </a:xfrm>
          <a:prstGeom prst="rect">
            <a:avLst/>
          </a:prstGeom>
        </p:spPr>
      </p:pic>
      <p:sp>
        <p:nvSpPr>
          <p:cNvPr id="3" name="TextBox 2">
            <a:extLst>
              <a:ext uri="{FF2B5EF4-FFF2-40B4-BE49-F238E27FC236}">
                <a16:creationId xmlns:a16="http://schemas.microsoft.com/office/drawing/2014/main" id="{61519AE2-0EE3-4386-AE3F-28A18BFAAD60}"/>
              </a:ext>
            </a:extLst>
          </p:cNvPr>
          <p:cNvSpPr txBox="1"/>
          <p:nvPr/>
        </p:nvSpPr>
        <p:spPr>
          <a:xfrm>
            <a:off x="688622" y="6118578"/>
            <a:ext cx="10826045" cy="369332"/>
          </a:xfrm>
          <a:prstGeom prst="rect">
            <a:avLst/>
          </a:prstGeom>
          <a:solidFill>
            <a:schemeClr val="bg1"/>
          </a:solidFill>
        </p:spPr>
        <p:txBody>
          <a:bodyPr wrap="square" rtlCol="0">
            <a:spAutoFit/>
          </a:bodyPr>
          <a:lstStyle/>
          <a:p>
            <a:pPr algn="ctr"/>
            <a:r>
              <a:rPr lang="en-US" dirty="0"/>
              <a:t>In January of 2020 Bruno’s Roll-off assumed food waste collection.</a:t>
            </a:r>
          </a:p>
        </p:txBody>
      </p:sp>
    </p:spTree>
    <p:extLst>
      <p:ext uri="{BB962C8B-B14F-4D97-AF65-F5344CB8AC3E}">
        <p14:creationId xmlns:p14="http://schemas.microsoft.com/office/powerpoint/2010/main" val="355271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01F70F21-98FB-4B69-AB4D-6FFCCE516034}"/>
              </a:ext>
            </a:extLst>
          </p:cNvPr>
          <p:cNvPicPr>
            <a:picLocks noChangeAspect="1"/>
          </p:cNvPicPr>
          <p:nvPr/>
        </p:nvPicPr>
        <p:blipFill rotWithShape="1">
          <a:blip r:embed="rId2">
            <a:extLst>
              <a:ext uri="{28A0092B-C50C-407E-A947-70E740481C1C}">
                <a14:useLocalDpi xmlns:a14="http://schemas.microsoft.com/office/drawing/2010/main" val="0"/>
              </a:ext>
            </a:extLst>
          </a:blip>
          <a:srcRect t="16392" b="8608"/>
          <a:stretch/>
        </p:blipFill>
        <p:spPr>
          <a:xfrm>
            <a:off x="20" y="10"/>
            <a:ext cx="12191980" cy="6857990"/>
          </a:xfrm>
          <a:prstGeom prst="rect">
            <a:avLst/>
          </a:prstGeom>
        </p:spPr>
      </p:pic>
    </p:spTree>
    <p:extLst>
      <p:ext uri="{BB962C8B-B14F-4D97-AF65-F5344CB8AC3E}">
        <p14:creationId xmlns:p14="http://schemas.microsoft.com/office/powerpoint/2010/main" val="3221451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13AD87-607B-42BF-AD8F-D5753A5DFAEF}"/>
              </a:ext>
            </a:extLst>
          </p:cNvPr>
          <p:cNvPicPr>
            <a:picLocks noChangeAspect="1"/>
          </p:cNvPicPr>
          <p:nvPr/>
        </p:nvPicPr>
        <p:blipFill>
          <a:blip r:embed="rId2"/>
          <a:stretch>
            <a:fillRect/>
          </a:stretch>
        </p:blipFill>
        <p:spPr>
          <a:xfrm>
            <a:off x="0" y="0"/>
            <a:ext cx="8240889" cy="6858000"/>
          </a:xfrm>
          <a:prstGeom prst="rect">
            <a:avLst/>
          </a:prstGeom>
        </p:spPr>
      </p:pic>
      <p:sp>
        <p:nvSpPr>
          <p:cNvPr id="3" name="TextBox 2">
            <a:extLst>
              <a:ext uri="{FF2B5EF4-FFF2-40B4-BE49-F238E27FC236}">
                <a16:creationId xmlns:a16="http://schemas.microsoft.com/office/drawing/2014/main" id="{0D325D44-5474-48DD-8276-E084033274FF}"/>
              </a:ext>
            </a:extLst>
          </p:cNvPr>
          <p:cNvSpPr txBox="1"/>
          <p:nvPr/>
        </p:nvSpPr>
        <p:spPr>
          <a:xfrm>
            <a:off x="8681155" y="1241778"/>
            <a:ext cx="3115734" cy="1200329"/>
          </a:xfrm>
          <a:prstGeom prst="rect">
            <a:avLst/>
          </a:prstGeom>
          <a:noFill/>
        </p:spPr>
        <p:txBody>
          <a:bodyPr wrap="square" rtlCol="0">
            <a:spAutoFit/>
          </a:bodyPr>
          <a:lstStyle/>
          <a:p>
            <a:r>
              <a:rPr lang="en-US" dirty="0"/>
              <a:t>As of  June, 2020 all seven  residential food waste drop-off locations were made free.</a:t>
            </a:r>
          </a:p>
        </p:txBody>
      </p:sp>
      <p:pic>
        <p:nvPicPr>
          <p:cNvPr id="4" name="Picture 3">
            <a:extLst>
              <a:ext uri="{FF2B5EF4-FFF2-40B4-BE49-F238E27FC236}">
                <a16:creationId xmlns:a16="http://schemas.microsoft.com/office/drawing/2014/main" id="{7F55E6B6-AE4B-4574-9540-6C2A20350AC8}"/>
              </a:ext>
            </a:extLst>
          </p:cNvPr>
          <p:cNvPicPr>
            <a:picLocks noChangeAspect="1"/>
          </p:cNvPicPr>
          <p:nvPr/>
        </p:nvPicPr>
        <p:blipFill>
          <a:blip r:embed="rId3"/>
          <a:stretch>
            <a:fillRect/>
          </a:stretch>
        </p:blipFill>
        <p:spPr>
          <a:xfrm>
            <a:off x="8998892" y="4269126"/>
            <a:ext cx="2256325" cy="1815585"/>
          </a:xfrm>
          <a:prstGeom prst="rect">
            <a:avLst/>
          </a:prstGeom>
        </p:spPr>
      </p:pic>
    </p:spTree>
    <p:extLst>
      <p:ext uri="{BB962C8B-B14F-4D97-AF65-F5344CB8AC3E}">
        <p14:creationId xmlns:p14="http://schemas.microsoft.com/office/powerpoint/2010/main" val="4019252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E9BDA-FAC2-4219-B869-B2F8C0F389B4}"/>
              </a:ext>
            </a:extLst>
          </p:cNvPr>
          <p:cNvPicPr>
            <a:picLocks noChangeAspect="1"/>
          </p:cNvPicPr>
          <p:nvPr/>
        </p:nvPicPr>
        <p:blipFill rotWithShape="1">
          <a:blip r:embed="rId3"/>
          <a:srcRect l="60" r="3052" b="1"/>
          <a:stretch/>
        </p:blipFill>
        <p:spPr>
          <a:xfrm>
            <a:off x="0" y="10"/>
            <a:ext cx="12191980" cy="6857990"/>
          </a:xfrm>
          <a:prstGeom prst="rect">
            <a:avLst/>
          </a:prstGeom>
        </p:spPr>
      </p:pic>
      <p:sp>
        <p:nvSpPr>
          <p:cNvPr id="6" name="TextBox 5">
            <a:extLst>
              <a:ext uri="{FF2B5EF4-FFF2-40B4-BE49-F238E27FC236}">
                <a16:creationId xmlns:a16="http://schemas.microsoft.com/office/drawing/2014/main" id="{654114D4-6FD1-44CE-8C86-736D8CF5F682}"/>
              </a:ext>
            </a:extLst>
          </p:cNvPr>
          <p:cNvSpPr txBox="1"/>
          <p:nvPr/>
        </p:nvSpPr>
        <p:spPr>
          <a:xfrm>
            <a:off x="596348" y="327991"/>
            <a:ext cx="4233560" cy="777457"/>
          </a:xfrm>
          <a:prstGeom prst="rect">
            <a:avLst/>
          </a:prstGeom>
          <a:solidFill>
            <a:schemeClr val="tx1">
              <a:lumMod val="85000"/>
              <a:lumOff val="15000"/>
            </a:schemeClr>
          </a:solidFill>
        </p:spPr>
        <p:txBody>
          <a:bodyPr wrap="square" rtlCol="0">
            <a:spAutoFit/>
          </a:bodyPr>
          <a:lstStyle/>
          <a:p>
            <a:pPr marL="0" marR="0">
              <a:lnSpc>
                <a:spcPct val="107000"/>
              </a:lnSpc>
              <a:spcBef>
                <a:spcPts val="0"/>
              </a:spcBef>
              <a:spcAft>
                <a:spcPts val="800"/>
              </a:spcAft>
            </a:pPr>
            <a:r>
              <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PROCESS FOOD WASTE ON ISLAND</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u="sng"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Profitable, sustainable and climate-smart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1EB3DC1-AC0E-4DC4-89FC-17164D31555C}"/>
              </a:ext>
            </a:extLst>
          </p:cNvPr>
          <p:cNvSpPr txBox="1"/>
          <p:nvPr/>
        </p:nvSpPr>
        <p:spPr>
          <a:xfrm>
            <a:off x="119269" y="2494722"/>
            <a:ext cx="10634869" cy="3045770"/>
          </a:xfrm>
          <a:prstGeom prst="rect">
            <a:avLst/>
          </a:prstGeom>
          <a:solidFill>
            <a:schemeClr val="tx1">
              <a:lumMod val="75000"/>
              <a:lumOff val="25000"/>
            </a:schemeClr>
          </a:solidFill>
        </p:spPr>
        <p:txBody>
          <a:bodyPr wrap="square" rtlCol="0">
            <a:spAutoFit/>
          </a:bodyPr>
          <a:lstStyle/>
          <a:p>
            <a:pPr marR="0" lvl="0" algn="ctr">
              <a:lnSpc>
                <a:spcPct val="107000"/>
              </a:lnSpc>
              <a:spcBef>
                <a:spcPts val="0"/>
              </a:spcBef>
              <a:spcAft>
                <a:spcPts val="0"/>
              </a:spcAft>
            </a:pPr>
            <a:r>
              <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If we processed 4000 tons of food waste per year on Island between 2025 and 2040</a:t>
            </a:r>
          </a:p>
          <a:p>
            <a:pPr marL="342900" marR="0" lvl="0" indent="-342900">
              <a:lnSpc>
                <a:spcPct val="107000"/>
              </a:lnSpc>
              <a:spcBef>
                <a:spcPts val="0"/>
              </a:spcBef>
              <a:spcAft>
                <a:spcPts val="0"/>
              </a:spcAft>
              <a:buFont typeface="Symbol" panose="05050102010706020507" pitchFamily="18" charset="2"/>
              <a:buChar char=""/>
            </a:pPr>
            <a:endPar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Collect $5.8 million in additional revenue</a:t>
            </a:r>
            <a:r>
              <a:rPr lang="en-US" sz="1800"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in tipping fees and compost sales</a:t>
            </a:r>
          </a:p>
          <a:p>
            <a:pPr marL="342900" marR="0" lvl="0" indent="-342900">
              <a:lnSpc>
                <a:spcPct val="107000"/>
              </a:lnSpc>
              <a:spcBef>
                <a:spcPts val="0"/>
              </a:spcBef>
              <a:spcAft>
                <a:spcPts val="0"/>
              </a:spcAft>
              <a:buFont typeface="Symbol" panose="05050102010706020507" pitchFamily="18" charset="2"/>
              <a:buChar char=""/>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Save $11.2 million in export and disposal costs</a:t>
            </a:r>
          </a:p>
          <a:p>
            <a:pPr marL="342900" marR="0" lvl="0" indent="-342900">
              <a:lnSpc>
                <a:spcPct val="107000"/>
              </a:lnSpc>
              <a:spcBef>
                <a:spcPts val="0"/>
              </a:spcBef>
              <a:spcAft>
                <a:spcPts val="0"/>
              </a:spcAft>
              <a:buFont typeface="Symbol" panose="05050102010706020507" pitchFamily="18" charset="2"/>
              <a:buChar char=""/>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Enrich and restore Island soils with 60,000 cubic yards of Island-made compost, thereby creating more resilient and bountiful local agriculture</a:t>
            </a:r>
          </a:p>
          <a:p>
            <a:pPr marR="0" lvl="0">
              <a:lnSpc>
                <a:spcPct val="107000"/>
              </a:lnSpc>
              <a:spcBef>
                <a:spcPts val="0"/>
              </a:spcBef>
              <a:spcAft>
                <a:spcPts val="0"/>
              </a:spcAf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Limit the Island’s greenhouse gas emissions and absorb carbon dioxide in our composted soils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036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7ABD5-F26C-4076-B97F-630EE2FB60BA}"/>
              </a:ext>
            </a:extLst>
          </p:cNvPr>
          <p:cNvPicPr>
            <a:picLocks noChangeAspect="1"/>
          </p:cNvPicPr>
          <p:nvPr/>
        </p:nvPicPr>
        <p:blipFill>
          <a:blip r:embed="rId2"/>
          <a:stretch>
            <a:fillRect/>
          </a:stretch>
        </p:blipFill>
        <p:spPr>
          <a:xfrm>
            <a:off x="976665" y="457553"/>
            <a:ext cx="4970623" cy="4949825"/>
          </a:xfrm>
          <a:prstGeom prst="rect">
            <a:avLst/>
          </a:prstGeom>
        </p:spPr>
      </p:pic>
      <p:sp>
        <p:nvSpPr>
          <p:cNvPr id="3" name="TextBox 2">
            <a:extLst>
              <a:ext uri="{FF2B5EF4-FFF2-40B4-BE49-F238E27FC236}">
                <a16:creationId xmlns:a16="http://schemas.microsoft.com/office/drawing/2014/main" id="{870CF222-6830-4791-A7F8-D9C784F36B97}"/>
              </a:ext>
            </a:extLst>
          </p:cNvPr>
          <p:cNvSpPr txBox="1"/>
          <p:nvPr/>
        </p:nvSpPr>
        <p:spPr>
          <a:xfrm>
            <a:off x="6649156" y="2505670"/>
            <a:ext cx="5113866" cy="923330"/>
          </a:xfrm>
          <a:prstGeom prst="rect">
            <a:avLst/>
          </a:prstGeom>
          <a:noFill/>
        </p:spPr>
        <p:txBody>
          <a:bodyPr wrap="square" rtlCol="0">
            <a:spAutoFit/>
          </a:bodyPr>
          <a:lstStyle/>
          <a:p>
            <a:r>
              <a:rPr lang="en-US" dirty="0"/>
              <a:t>In 2021, John Keene will begin to pilot a curing process to cure Island compost at scale – 4,000 cubic yards.</a:t>
            </a:r>
          </a:p>
        </p:txBody>
      </p:sp>
    </p:spTree>
    <p:extLst>
      <p:ext uri="{BB962C8B-B14F-4D97-AF65-F5344CB8AC3E}">
        <p14:creationId xmlns:p14="http://schemas.microsoft.com/office/powerpoint/2010/main" val="243900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F1984B-A340-4874-A4A0-749BCE0A0CFC}"/>
              </a:ext>
            </a:extLst>
          </p:cNvPr>
          <p:cNvSpPr txBox="1"/>
          <p:nvPr/>
        </p:nvSpPr>
        <p:spPr>
          <a:xfrm>
            <a:off x="242711" y="351069"/>
            <a:ext cx="11255022" cy="5751126"/>
          </a:xfrm>
          <a:prstGeom prst="rect">
            <a:avLst/>
          </a:prstGeom>
          <a:noFill/>
        </p:spPr>
        <p:txBody>
          <a:bodyPr wrap="square">
            <a:spAutoFit/>
          </a:bodyPr>
          <a:lstStyle/>
          <a:p>
            <a:pPr marR="0">
              <a:lnSpc>
                <a:spcPct val="107000"/>
              </a:lnSpc>
              <a:spcBef>
                <a:spcPts val="0"/>
              </a:spcBef>
              <a:spcAft>
                <a:spcPts val="800"/>
              </a:spcAft>
            </a:pPr>
            <a:r>
              <a:rPr lang="en-US" sz="2400" dirty="0">
                <a:effectLst/>
                <a:latin typeface="Garamond" panose="02020404030301010803" pitchFamily="18" charset="0"/>
                <a:ea typeface="Calibri" panose="020F0502020204030204" pitchFamily="34" charset="0"/>
                <a:cs typeface="Times New Roman" panose="02020603050405020304" pitchFamily="18" charset="0"/>
              </a:rPr>
              <a:t>If we do not process locally in the future, the Island will spend </a:t>
            </a:r>
            <a:r>
              <a:rPr lang="en-US" sz="2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$19.4 million dollars between 2025 and 2040 to export 6500 tons of food waste each year. </a:t>
            </a:r>
          </a:p>
          <a:p>
            <a:pPr marL="285750" marR="0" indent="-285750">
              <a:lnSpc>
                <a:spcPct val="107000"/>
              </a:lnSpc>
              <a:spcBef>
                <a:spcPts val="0"/>
              </a:spcBef>
              <a:spcAft>
                <a:spcPts val="800"/>
              </a:spcAft>
              <a:buFont typeface="Arial" panose="020B0604020202020204" pitchFamily="34" charset="0"/>
              <a:buChar char="•"/>
            </a:pPr>
            <a:endParaRPr lang="en-US"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The IFR food waste pilot has proven there is a food waste collection market at $85/ton</a:t>
            </a: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 an uncured compost market at $20/ cubic yard</a:t>
            </a:r>
            <a:r>
              <a:rPr lang="en-US"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 cured compost sales market at $60/cubic yard. </a:t>
            </a:r>
          </a:p>
          <a:p>
            <a:pPr marR="0">
              <a:lnSpc>
                <a:spcPct val="107000"/>
              </a:lnSpc>
              <a:spcBef>
                <a:spcPts val="0"/>
              </a:spcBef>
              <a:spcAft>
                <a:spcPts val="800"/>
              </a:spcAft>
            </a:pPr>
            <a:r>
              <a:rPr lang="en-US"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If the Island collected and processed 4000 tons of food waste here at MVRD, $5.8 million in additional revenue could </a:t>
            </a:r>
            <a:r>
              <a:rPr lang="en-US" dirty="0">
                <a:effectLst/>
                <a:latin typeface="Garamond" panose="02020404030301010803" pitchFamily="18" charset="0"/>
                <a:ea typeface="Calibri" panose="020F0502020204030204" pitchFamily="34" charset="0"/>
                <a:cs typeface="Times New Roman" panose="02020603050405020304" pitchFamily="18" charset="0"/>
              </a:rPr>
              <a:t>be collected between 2025 and 2040 in tipping fees and compost sales. That is in addition to $11.2 million saved on export costs.  </a:t>
            </a:r>
          </a:p>
          <a:p>
            <a:pPr marR="0">
              <a:lnSpc>
                <a:spcPct val="107000"/>
              </a:lnSpc>
              <a:spcBef>
                <a:spcPts val="0"/>
              </a:spcBef>
              <a:spcAft>
                <a:spcPts val="800"/>
              </a:spcAft>
            </a:pPr>
            <a:endParaRPr lang="en-US" dirty="0">
              <a:effectLst/>
              <a:latin typeface="Garamond" panose="020204040303010108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dirty="0">
                <a:effectLst/>
                <a:latin typeface="Garamond" panose="02020404030301010803" pitchFamily="18" charset="0"/>
                <a:ea typeface="Calibri" panose="020F0502020204030204" pitchFamily="34" charset="0"/>
                <a:cs typeface="Times New Roman" panose="02020603050405020304" pitchFamily="18" charset="0"/>
              </a:rPr>
              <a:t>That is </a:t>
            </a:r>
            <a:r>
              <a:rPr lang="en-US" b="1" dirty="0">
                <a:effectLst/>
                <a:latin typeface="Garamond" panose="02020404030301010803" pitchFamily="18" charset="0"/>
                <a:ea typeface="Calibri" panose="020F0502020204030204" pitchFamily="34" charset="0"/>
                <a:cs typeface="Times New Roman" panose="02020603050405020304" pitchFamily="18" charset="0"/>
              </a:rPr>
              <a:t>$17 million </a:t>
            </a:r>
            <a:r>
              <a:rPr lang="en-US" dirty="0">
                <a:effectLst/>
                <a:latin typeface="Garamond" panose="02020404030301010803" pitchFamily="18" charset="0"/>
                <a:ea typeface="Calibri" panose="020F0502020204030204" pitchFamily="34" charset="0"/>
                <a:cs typeface="Times New Roman" panose="02020603050405020304" pitchFamily="18" charset="0"/>
              </a:rPr>
              <a:t>in savings and revenue for the Island over 15 years.</a:t>
            </a:r>
          </a:p>
          <a:p>
            <a:pPr marL="285750" marR="0" indent="-285750">
              <a:lnSpc>
                <a:spcPct val="107000"/>
              </a:lnSpc>
              <a:spcBef>
                <a:spcPts val="0"/>
              </a:spcBef>
              <a:spcAft>
                <a:spcPts val="800"/>
              </a:spcAft>
              <a:buFont typeface="Arial" panose="020B0604020202020204" pitchFamily="34" charset="0"/>
              <a:buChar char="•"/>
            </a:pPr>
            <a:endParaRPr lang="en-US" dirty="0">
              <a:effectLst/>
              <a:latin typeface="Garamond" panose="020204040303010108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dirty="0">
                <a:latin typeface="Garamond" panose="02020404030301010803" pitchFamily="18" charset="0"/>
                <a:ea typeface="Calibri" panose="020F0502020204030204" pitchFamily="34" charset="0"/>
                <a:cs typeface="Times New Roman" panose="02020603050405020304" pitchFamily="18" charset="0"/>
              </a:rPr>
              <a:t>Factoring out operations costs, the NET return over 15 years is </a:t>
            </a:r>
            <a:r>
              <a:rPr lang="en-US" b="1" dirty="0">
                <a:latin typeface="Garamond" panose="02020404030301010803" pitchFamily="18" charset="0"/>
                <a:ea typeface="Calibri" panose="020F0502020204030204" pitchFamily="34" charset="0"/>
                <a:cs typeface="Times New Roman" panose="02020603050405020304" pitchFamily="18" charset="0"/>
              </a:rPr>
              <a:t>$11.2 million</a:t>
            </a:r>
          </a:p>
          <a:p>
            <a:pPr marL="285750" marR="0" indent="-285750">
              <a:lnSpc>
                <a:spcPct val="107000"/>
              </a:lnSpc>
              <a:spcBef>
                <a:spcPts val="0"/>
              </a:spcBef>
              <a:spcAft>
                <a:spcPts val="800"/>
              </a:spcAft>
              <a:buFont typeface="Arial" panose="020B0604020202020204" pitchFamily="34" charset="0"/>
              <a:buChar char="•"/>
            </a:pPr>
            <a:endParaRPr lang="en-US" b="1" dirty="0">
              <a:latin typeface="Garamond" panose="02020404030301010803"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dirty="0">
                <a:effectLst/>
                <a:latin typeface="Garamond" panose="02020404030301010803" pitchFamily="18" charset="0"/>
                <a:ea typeface="Calibri" panose="020F0502020204030204" pitchFamily="34" charset="0"/>
                <a:cs typeface="Times New Roman" panose="02020603050405020304" pitchFamily="18" charset="0"/>
              </a:rPr>
              <a:t>After </a:t>
            </a:r>
            <a:r>
              <a:rPr lang="en-US" dirty="0">
                <a:latin typeface="Garamond" panose="02020404030301010803" pitchFamily="18" charset="0"/>
                <a:ea typeface="Calibri" panose="020F0502020204030204" pitchFamily="34" charset="0"/>
                <a:cs typeface="Times New Roman" panose="02020603050405020304" pitchFamily="18" charset="0"/>
              </a:rPr>
              <a:t>covering Capital expenses of $9,826,496, the Island would see a </a:t>
            </a:r>
            <a:r>
              <a:rPr lang="en-US" b="1" dirty="0">
                <a:latin typeface="Garamond" panose="02020404030301010803" pitchFamily="18" charset="0"/>
                <a:ea typeface="Calibri" panose="020F0502020204030204" pitchFamily="34" charset="0"/>
                <a:cs typeface="Times New Roman" panose="02020603050405020304" pitchFamily="18" charset="0"/>
              </a:rPr>
              <a:t>full return on investment within 15 years.  </a:t>
            </a:r>
          </a:p>
          <a:p>
            <a:pPr marR="0">
              <a:lnSpc>
                <a:spcPct val="107000"/>
              </a:lnSpc>
              <a:spcBef>
                <a:spcPts val="0"/>
              </a:spcBef>
              <a:spcAft>
                <a:spcPts val="800"/>
              </a:spcAft>
            </a:pPr>
            <a:r>
              <a:rPr lang="en-US" b="1" dirty="0">
                <a:latin typeface="Garamond" panose="02020404030301010803"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057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01919-5A2C-46B5-BBAD-F0CD5693959C}"/>
              </a:ext>
            </a:extLst>
          </p:cNvPr>
          <p:cNvSpPr txBox="1"/>
          <p:nvPr/>
        </p:nvSpPr>
        <p:spPr>
          <a:xfrm>
            <a:off x="1885244" y="1399822"/>
            <a:ext cx="8421511" cy="3139321"/>
          </a:xfrm>
          <a:prstGeom prst="rect">
            <a:avLst/>
          </a:prstGeom>
          <a:noFill/>
        </p:spPr>
        <p:txBody>
          <a:bodyPr wrap="square">
            <a:spAutoFit/>
          </a:bodyPr>
          <a:lstStyle/>
          <a:p>
            <a:pPr marL="285750" indent="-285750">
              <a:buFont typeface="Arial" panose="020B0604020202020204" pitchFamily="34" charset="0"/>
              <a:buChar char="•"/>
            </a:pPr>
            <a:r>
              <a:rPr lang="en-US" dirty="0"/>
              <a:t>In 2020, the third in a series of reports commissioned by the Committee to study the issues and opportunities around food waste on Island outlined specifications and estimated all-in capital costs for an in-vessel drum composting system at $9,826,496 for MVRD.</a:t>
            </a:r>
          </a:p>
          <a:p>
            <a:r>
              <a:rPr lang="en-US" dirty="0"/>
              <a:t>	</a:t>
            </a:r>
          </a:p>
          <a:p>
            <a:endParaRPr lang="en-US" dirty="0"/>
          </a:p>
          <a:p>
            <a:pPr marL="285750" indent="-285750">
              <a:buFont typeface="Arial" panose="020B0604020202020204" pitchFamily="34" charset="0"/>
              <a:buChar char="•"/>
            </a:pPr>
            <a:r>
              <a:rPr lang="en-US" dirty="0"/>
              <a:t>The MVRD has an expansion plan in place, approved by the four towns in the district and the MV Commission, to provide a location for an in-vessel drum, and are awaiting final approval from the MassDEP.</a:t>
            </a:r>
          </a:p>
          <a:p>
            <a:r>
              <a:rPr lang="en-US" dirty="0"/>
              <a:t>	</a:t>
            </a:r>
          </a:p>
          <a:p>
            <a:endParaRPr lang="en-US" dirty="0"/>
          </a:p>
        </p:txBody>
      </p:sp>
    </p:spTree>
    <p:extLst>
      <p:ext uri="{BB962C8B-B14F-4D97-AF65-F5344CB8AC3E}">
        <p14:creationId xmlns:p14="http://schemas.microsoft.com/office/powerpoint/2010/main" val="124728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756D-9E4E-4C32-9BB2-3FE774C80768}"/>
              </a:ext>
            </a:extLst>
          </p:cNvPr>
          <p:cNvPicPr>
            <a:picLocks noChangeAspect="1"/>
          </p:cNvPicPr>
          <p:nvPr/>
        </p:nvPicPr>
        <p:blipFill>
          <a:blip r:embed="rId2"/>
          <a:stretch>
            <a:fillRect/>
          </a:stretch>
        </p:blipFill>
        <p:spPr>
          <a:xfrm>
            <a:off x="4611007" y="417690"/>
            <a:ext cx="7214607" cy="5050225"/>
          </a:xfrm>
          <a:prstGeom prst="rect">
            <a:avLst/>
          </a:prstGeom>
        </p:spPr>
      </p:pic>
      <p:sp>
        <p:nvSpPr>
          <p:cNvPr id="3" name="TextBox 2">
            <a:extLst>
              <a:ext uri="{FF2B5EF4-FFF2-40B4-BE49-F238E27FC236}">
                <a16:creationId xmlns:a16="http://schemas.microsoft.com/office/drawing/2014/main" id="{84A7BF2B-0188-452A-9083-09FB9E4E818E}"/>
              </a:ext>
            </a:extLst>
          </p:cNvPr>
          <p:cNvSpPr txBox="1"/>
          <p:nvPr/>
        </p:nvSpPr>
        <p:spPr>
          <a:xfrm>
            <a:off x="158045" y="417690"/>
            <a:ext cx="4301066" cy="8149090"/>
          </a:xfrm>
          <a:prstGeom prst="rect">
            <a:avLst/>
          </a:prstGeom>
          <a:noFill/>
        </p:spPr>
        <p:txBody>
          <a:bodyPr wrap="square" rtlCol="0">
            <a:spAutoFit/>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ea typeface="Calibri" panose="020F0502020204030204" pitchFamily="34" charset="0"/>
                <a:cs typeface="Times New Roman" panose="02020603050405020304" pitchFamily="18" charset="0"/>
              </a:rPr>
              <a:t>The</a:t>
            </a:r>
            <a:r>
              <a:rPr lang="en-US"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$9 million Capital expense requires investment from all six Island towns.  </a:t>
            </a:r>
            <a:r>
              <a:rPr lang="en-US" dirty="0">
                <a:latin typeface="Garamond" panose="02020404030301010803" pitchFamily="18" charset="0"/>
                <a:ea typeface="Calibri" panose="020F0502020204030204" pitchFamily="34" charset="0"/>
                <a:cs typeface="Times New Roman" panose="02020603050405020304" pitchFamily="18" charset="0"/>
              </a:rPr>
              <a:t>C</a:t>
            </a:r>
            <a:r>
              <a:rPr lang="en-US" sz="1800" dirty="0">
                <a:effectLst/>
                <a:latin typeface="Garamond" panose="02020404030301010803" pitchFamily="18" charset="0"/>
                <a:ea typeface="Calibri" panose="020F0502020204030204" pitchFamily="34" charset="0"/>
                <a:cs typeface="Times New Roman" panose="02020603050405020304" pitchFamily="18" charset="0"/>
              </a:rPr>
              <a:t>ommercial waste and the majority of residential curbside collection waste is tipped through the Edgartown and OB transfer stations, dramatically skewing town-by-town waste data on Island.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There are two separate trash systems on </a:t>
            </a: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Island – that of Tisbury/OB and that of the 4 MVRD towns.  </a:t>
            </a:r>
          </a:p>
          <a:p>
            <a:pPr marL="0" marR="0">
              <a:lnSpc>
                <a:spcPct val="107000"/>
              </a:lnSpc>
              <a:spcBef>
                <a:spcPts val="0"/>
              </a:spcBef>
              <a:spcAft>
                <a:spcPts val="800"/>
              </a:spcAft>
            </a:pPr>
            <a:endPar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rPr>
              <a:t>T</a:t>
            </a:r>
            <a:r>
              <a:rPr lang="en-US"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he 19,000 tons of exported solid waste is nearly equally divided between both systems.  </a:t>
            </a:r>
          </a:p>
          <a:p>
            <a:pPr>
              <a:lnSpc>
                <a:spcPct val="107000"/>
              </a:lnSpc>
              <a:spcAft>
                <a:spcPts val="800"/>
              </a:spcAft>
            </a:pPr>
            <a:r>
              <a:rPr lang="en-US" sz="1800" dirty="0">
                <a:effectLst/>
                <a:latin typeface="Garamond" panose="02020404030301010803" pitchFamily="18" charset="0"/>
                <a:ea typeface="Calibri" panose="020F0502020204030204" pitchFamily="34" charset="0"/>
                <a:cs typeface="Calibri" panose="020F0502020204030204" pitchFamily="34" charset="0"/>
              </a:rPr>
              <a:t>Waste is a volume business, in that the more volume produced the less it costs.  This is true for exporting solid waste off-Island and it is true for processing food waste on Island. </a:t>
            </a:r>
          </a:p>
          <a:p>
            <a:pPr>
              <a:lnSpc>
                <a:spcPct val="107000"/>
              </a:lnSpc>
              <a:spcAft>
                <a:spcPts val="800"/>
              </a:spcAft>
            </a:pPr>
            <a:endParaRPr lang="en-US" sz="1800" dirty="0">
              <a:effectLst/>
              <a:latin typeface="Garamond" panose="02020404030301010803" pitchFamily="18" charset="0"/>
              <a:ea typeface="Calibri" panose="020F0502020204030204" pitchFamily="34" charset="0"/>
              <a:cs typeface="Calibri" panose="020F0502020204030204" pitchFamily="34" charset="0"/>
            </a:endParaRPr>
          </a:p>
          <a:p>
            <a:pPr>
              <a:lnSpc>
                <a:spcPct val="107000"/>
              </a:lnSpc>
              <a:spcAft>
                <a:spcPts val="800"/>
              </a:spcAft>
            </a:pPr>
            <a:r>
              <a:rPr lang="en-US" sz="1800" dirty="0">
                <a:effectLst/>
                <a:latin typeface="Garamond" panose="02020404030301010803" pitchFamily="18" charset="0"/>
                <a:ea typeface="Calibri" panose="020F0502020204030204" pitchFamily="34" charset="0"/>
                <a:cs typeface="Calibri" panose="020F0502020204030204" pitchFamily="34" charset="0"/>
              </a:rPr>
              <a:t>There is no question that the most economical approach to all waste management on Island is a six-town waste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solidFill>
                <a:srgbClr val="000000"/>
              </a:solidFill>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58534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233DB0-443C-4CA1-857C-20E0D1E67C74}"/>
              </a:ext>
            </a:extLst>
          </p:cNvPr>
          <p:cNvPicPr>
            <a:picLocks noChangeAspect="1"/>
          </p:cNvPicPr>
          <p:nvPr/>
        </p:nvPicPr>
        <p:blipFill>
          <a:blip r:embed="rId2"/>
          <a:stretch>
            <a:fillRect/>
          </a:stretch>
        </p:blipFill>
        <p:spPr>
          <a:xfrm>
            <a:off x="959363" y="747888"/>
            <a:ext cx="3893189" cy="5039728"/>
          </a:xfrm>
          <a:prstGeom prst="rect">
            <a:avLst/>
          </a:prstGeom>
        </p:spPr>
      </p:pic>
      <p:sp>
        <p:nvSpPr>
          <p:cNvPr id="3" name="TextBox 2">
            <a:extLst>
              <a:ext uri="{FF2B5EF4-FFF2-40B4-BE49-F238E27FC236}">
                <a16:creationId xmlns:a16="http://schemas.microsoft.com/office/drawing/2014/main" id="{DD7A76D3-1913-42E6-8326-840DA99A0EF5}"/>
              </a:ext>
            </a:extLst>
          </p:cNvPr>
          <p:cNvSpPr txBox="1"/>
          <p:nvPr/>
        </p:nvSpPr>
        <p:spPr>
          <a:xfrm>
            <a:off x="6708687" y="1975090"/>
            <a:ext cx="3104445" cy="2585323"/>
          </a:xfrm>
          <a:prstGeom prst="rect">
            <a:avLst/>
          </a:prstGeom>
          <a:noFill/>
        </p:spPr>
        <p:txBody>
          <a:bodyPr wrap="square" rtlCol="0">
            <a:spAutoFit/>
          </a:bodyPr>
          <a:lstStyle/>
          <a:p>
            <a:r>
              <a:rPr lang="en-US" sz="1800" b="1" dirty="0">
                <a:effectLst/>
                <a:latin typeface="Garamond" panose="02020404030301010803" pitchFamily="18" charset="0"/>
                <a:ea typeface="Calibri" panose="020F0502020204030204" pitchFamily="34" charset="0"/>
                <a:cs typeface="Calibri" panose="020F0502020204030204" pitchFamily="34" charset="0"/>
              </a:rPr>
              <a:t>The MV Food Waste Initiative, along with partners Bruno’s Rolloff and Keane’s Excavation will continue to grow the compost collection pilot to reach 1800 tons of food waste collected, processed and sold as in 2025.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8495891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A79822-C65E-4048-92FE-1D0855BE24FD}"/>
              </a:ext>
            </a:extLst>
          </p:cNvPr>
          <p:cNvPicPr>
            <a:picLocks noChangeAspect="1"/>
          </p:cNvPicPr>
          <p:nvPr/>
        </p:nvPicPr>
        <p:blipFill rotWithShape="1">
          <a:blip r:embed="rId3"/>
          <a:srcRect t="15933" b="11486"/>
          <a:stretch/>
        </p:blipFill>
        <p:spPr>
          <a:xfrm>
            <a:off x="20" y="0"/>
            <a:ext cx="12191980" cy="6857990"/>
          </a:xfrm>
          <a:prstGeom prst="rect">
            <a:avLst/>
          </a:prstGeom>
        </p:spPr>
      </p:pic>
      <p:sp>
        <p:nvSpPr>
          <p:cNvPr id="3" name="TextBox 2">
            <a:extLst>
              <a:ext uri="{FF2B5EF4-FFF2-40B4-BE49-F238E27FC236}">
                <a16:creationId xmlns:a16="http://schemas.microsoft.com/office/drawing/2014/main" id="{15D92979-C237-477B-8B4F-598AAEF6C7DE}"/>
              </a:ext>
            </a:extLst>
          </p:cNvPr>
          <p:cNvSpPr txBox="1"/>
          <p:nvPr/>
        </p:nvSpPr>
        <p:spPr>
          <a:xfrm>
            <a:off x="1441938" y="6295292"/>
            <a:ext cx="9425354" cy="523220"/>
          </a:xfrm>
          <a:prstGeom prst="rect">
            <a:avLst/>
          </a:prstGeom>
          <a:solidFill>
            <a:schemeClr val="bg1">
              <a:lumMod val="75000"/>
            </a:schemeClr>
          </a:solidFill>
        </p:spPr>
        <p:txBody>
          <a:bodyPr wrap="square" rtlCol="0">
            <a:spAutoFit/>
          </a:bodyPr>
          <a:lstStyle/>
          <a:p>
            <a:r>
              <a:rPr lang="en-US" sz="2800" dirty="0">
                <a:solidFill>
                  <a:schemeClr val="bg1"/>
                </a:solidFill>
              </a:rPr>
              <a:t>Islanders have been working on this for decades</a:t>
            </a:r>
          </a:p>
        </p:txBody>
      </p:sp>
    </p:spTree>
    <p:extLst>
      <p:ext uri="{BB962C8B-B14F-4D97-AF65-F5344CB8AC3E}">
        <p14:creationId xmlns:p14="http://schemas.microsoft.com/office/powerpoint/2010/main" val="338788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 truck, transport&#10;&#10;Description automatically generated">
            <a:extLst>
              <a:ext uri="{FF2B5EF4-FFF2-40B4-BE49-F238E27FC236}">
                <a16:creationId xmlns:a16="http://schemas.microsoft.com/office/drawing/2014/main" id="{F885C500-4219-493D-981C-319AD6A0CD30}"/>
              </a:ext>
            </a:extLst>
          </p:cNvPr>
          <p:cNvPicPr>
            <a:picLocks noChangeAspect="1"/>
          </p:cNvPicPr>
          <p:nvPr/>
        </p:nvPicPr>
        <p:blipFill rotWithShape="1">
          <a:blip r:embed="rId3">
            <a:extLst>
              <a:ext uri="{28A0092B-C50C-407E-A947-70E740481C1C}">
                <a14:useLocalDpi xmlns:a14="http://schemas.microsoft.com/office/drawing/2010/main" val="0"/>
              </a:ext>
            </a:extLst>
          </a:blip>
          <a:srcRect t="14470" b="10530"/>
          <a:stretch/>
        </p:blipFill>
        <p:spPr>
          <a:xfrm>
            <a:off x="20" y="10"/>
            <a:ext cx="12191980" cy="6857990"/>
          </a:xfrm>
          <a:prstGeom prst="rect">
            <a:avLst/>
          </a:prstGeom>
        </p:spPr>
      </p:pic>
    </p:spTree>
    <p:extLst>
      <p:ext uri="{BB962C8B-B14F-4D97-AF65-F5344CB8AC3E}">
        <p14:creationId xmlns:p14="http://schemas.microsoft.com/office/powerpoint/2010/main" val="224364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C32DA2-D6FB-4BEB-A67E-E96209C24052}"/>
              </a:ext>
            </a:extLst>
          </p:cNvPr>
          <p:cNvPicPr>
            <a:picLocks noChangeAspect="1"/>
          </p:cNvPicPr>
          <p:nvPr/>
        </p:nvPicPr>
        <p:blipFill>
          <a:blip r:embed="rId3"/>
          <a:stretch>
            <a:fillRect/>
          </a:stretch>
        </p:blipFill>
        <p:spPr>
          <a:xfrm>
            <a:off x="943356" y="1353954"/>
            <a:ext cx="10337292" cy="4143686"/>
          </a:xfrm>
          <a:prstGeom prst="rect">
            <a:avLst/>
          </a:prstGeom>
        </p:spPr>
      </p:pic>
    </p:spTree>
    <p:extLst>
      <p:ext uri="{BB962C8B-B14F-4D97-AF65-F5344CB8AC3E}">
        <p14:creationId xmlns:p14="http://schemas.microsoft.com/office/powerpoint/2010/main" val="23025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5D2BF-5497-4FAA-BE83-632F9DB2AE1D}"/>
              </a:ext>
            </a:extLst>
          </p:cNvPr>
          <p:cNvPicPr>
            <a:picLocks noChangeAspect="1"/>
          </p:cNvPicPr>
          <p:nvPr/>
        </p:nvPicPr>
        <p:blipFill>
          <a:blip r:embed="rId3"/>
          <a:stretch>
            <a:fillRect/>
          </a:stretch>
        </p:blipFill>
        <p:spPr>
          <a:xfrm>
            <a:off x="2270072" y="282222"/>
            <a:ext cx="7651856" cy="5050225"/>
          </a:xfrm>
          <a:prstGeom prst="rect">
            <a:avLst/>
          </a:prstGeom>
        </p:spPr>
      </p:pic>
    </p:spTree>
    <p:extLst>
      <p:ext uri="{BB962C8B-B14F-4D97-AF65-F5344CB8AC3E}">
        <p14:creationId xmlns:p14="http://schemas.microsoft.com/office/powerpoint/2010/main" val="207795331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unrise at Edgartown Lighthouse at Martha's Vineyard [OC][2048 x 1365] | Sky  photos, Marthas vineyard, Natural landmarks">
            <a:extLst>
              <a:ext uri="{FF2B5EF4-FFF2-40B4-BE49-F238E27FC236}">
                <a16:creationId xmlns:a16="http://schemas.microsoft.com/office/drawing/2014/main" id="{0A2CF7E8-4E97-4DA4-AA9F-234EAA6E54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4487" y="428978"/>
            <a:ext cx="3371025" cy="5050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095F2C-0AE0-42AC-B52A-3A2262E27439}"/>
              </a:ext>
            </a:extLst>
          </p:cNvPr>
          <p:cNvSpPr txBox="1"/>
          <p:nvPr/>
        </p:nvSpPr>
        <p:spPr>
          <a:xfrm>
            <a:off x="2198864" y="1320800"/>
            <a:ext cx="4515555" cy="3059289"/>
          </a:xfrm>
          <a:prstGeom prst="rect">
            <a:avLst/>
          </a:prstGeom>
          <a:noFill/>
        </p:spPr>
        <p:txBody>
          <a:bodyPr wrap="square" rtlCol="0">
            <a:spAutoFit/>
          </a:bodyPr>
          <a:lstStyle/>
          <a:p>
            <a:endParaRPr lang="en-US" dirty="0"/>
          </a:p>
        </p:txBody>
      </p:sp>
      <p:pic>
        <p:nvPicPr>
          <p:cNvPr id="7172" name="Picture 4" descr="Sunrise at Edgartown Lighthouse at Martha's Vineyard [OC][2048 x 1365] | Sky  photos, Marthas vineyard, Natural landmarks">
            <a:extLst>
              <a:ext uri="{FF2B5EF4-FFF2-40B4-BE49-F238E27FC236}">
                <a16:creationId xmlns:a16="http://schemas.microsoft.com/office/drawing/2014/main" id="{FB8C91D2-8801-4FF1-AFDB-6E9414ECD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8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BF52CB-0927-4970-BC20-059801464374}"/>
              </a:ext>
            </a:extLst>
          </p:cNvPr>
          <p:cNvSpPr txBox="1"/>
          <p:nvPr/>
        </p:nvSpPr>
        <p:spPr>
          <a:xfrm>
            <a:off x="5307332" y="318081"/>
            <a:ext cx="5904676" cy="4024820"/>
          </a:xfrm>
          <a:prstGeom prst="rect">
            <a:avLst/>
          </a:prstGeom>
          <a:noFill/>
        </p:spPr>
        <p:txBody>
          <a:bodyPr wrap="square" rtlCol="0">
            <a:spAutoFit/>
          </a:bodyPr>
          <a:lstStyle/>
          <a:p>
            <a:pPr marR="0" lvl="0">
              <a:lnSpc>
                <a:spcPct val="107000"/>
              </a:lnSpc>
              <a:spcBef>
                <a:spcPts val="0"/>
              </a:spcBef>
              <a:spcAft>
                <a:spcPts val="0"/>
              </a:spcAft>
            </a:pPr>
            <a:r>
              <a:rPr lang="en-US" sz="2000" b="1" dirty="0">
                <a:latin typeface="Garamond" panose="02020404030301010803" pitchFamily="18" charset="0"/>
                <a:ea typeface="Calibri" panose="020F0502020204030204" pitchFamily="34" charset="0"/>
                <a:cs typeface="Calibri" panose="020F0502020204030204" pitchFamily="34" charset="0"/>
              </a:rPr>
              <a:t>Local business partners in the composting operation</a:t>
            </a:r>
          </a:p>
          <a:p>
            <a:pPr marR="0" lvl="0">
              <a:lnSpc>
                <a:spcPct val="107000"/>
              </a:lnSpc>
              <a:spcBef>
                <a:spcPts val="0"/>
              </a:spcBef>
              <a:spcAft>
                <a:spcPts val="0"/>
              </a:spcAft>
            </a:pPr>
            <a:endParaRPr lang="en-US" sz="3200" dirty="0">
              <a:effectLst/>
              <a:latin typeface="Garamond" panose="02020404030301010803" pitchFamily="18"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000" b="1" dirty="0">
                <a:latin typeface="Garamond" panose="02020404030301010803" pitchFamily="18" charset="0"/>
                <a:ea typeface="Calibri" panose="020F0502020204030204" pitchFamily="34" charset="0"/>
                <a:cs typeface="Calibri" panose="020F0502020204030204" pitchFamily="34" charset="0"/>
              </a:rPr>
              <a:t>Bruno’s Rolloff </a:t>
            </a:r>
            <a:r>
              <a:rPr lang="en-US" sz="2000" dirty="0">
                <a:latin typeface="Garamond" panose="02020404030301010803" pitchFamily="18" charset="0"/>
                <a:ea typeface="Calibri" panose="020F0502020204030204" pitchFamily="34" charset="0"/>
                <a:cs typeface="Calibri" panose="020F0502020204030204" pitchFamily="34" charset="0"/>
              </a:rPr>
              <a:t>will collect food waste and pay a tipping fee to drop food waste at MVRD.</a:t>
            </a:r>
          </a:p>
          <a:p>
            <a:pPr marR="0" lvl="0">
              <a:lnSpc>
                <a:spcPct val="107000"/>
              </a:lnSpc>
              <a:spcBef>
                <a:spcPts val="0"/>
              </a:spcBef>
              <a:spcAft>
                <a:spcPts val="0"/>
              </a:spcAft>
            </a:pPr>
            <a:endParaRPr lang="en-US" sz="2000" dirty="0">
              <a:latin typeface="Garamond" panose="02020404030301010803" pitchFamily="18"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000" b="1" dirty="0">
                <a:latin typeface="Garamond" panose="02020404030301010803" pitchFamily="18" charset="0"/>
                <a:ea typeface="Calibri" panose="020F0502020204030204" pitchFamily="34" charset="0"/>
                <a:cs typeface="Calibri" panose="020F0502020204030204" pitchFamily="34" charset="0"/>
              </a:rPr>
              <a:t>Keene’s Excavation </a:t>
            </a:r>
            <a:r>
              <a:rPr lang="en-US" sz="2000" dirty="0">
                <a:latin typeface="Garamond" panose="02020404030301010803" pitchFamily="18" charset="0"/>
                <a:ea typeface="Calibri" panose="020F0502020204030204" pitchFamily="34" charset="0"/>
                <a:cs typeface="Calibri" panose="020F0502020204030204" pitchFamily="34" charset="0"/>
              </a:rPr>
              <a:t>will pay MVRD for uncured compost to cure and truck it back to their site for curing and sales.</a:t>
            </a:r>
          </a:p>
          <a:p>
            <a:pPr marR="0" lvl="0">
              <a:lnSpc>
                <a:spcPct val="107000"/>
              </a:lnSpc>
              <a:spcBef>
                <a:spcPts val="0"/>
              </a:spcBef>
              <a:spcAft>
                <a:spcPts val="0"/>
              </a:spcAft>
            </a:pPr>
            <a:endParaRPr lang="en-US" sz="3200" dirty="0">
              <a:effectLst/>
              <a:latin typeface="Garamond" panose="02020404030301010803" pitchFamily="18"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17093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F24E6-6FED-4A47-AAC2-9244FF986D78}"/>
              </a:ext>
            </a:extLst>
          </p:cNvPr>
          <p:cNvPicPr>
            <a:picLocks noChangeAspect="1"/>
          </p:cNvPicPr>
          <p:nvPr/>
        </p:nvPicPr>
        <p:blipFill rotWithShape="1">
          <a:blip r:embed="rId3"/>
          <a:srcRect t="9836" b="9807"/>
          <a:stretch/>
        </p:blipFill>
        <p:spPr>
          <a:xfrm>
            <a:off x="20" y="10"/>
            <a:ext cx="12191980" cy="6857990"/>
          </a:xfrm>
          <a:prstGeom prst="rect">
            <a:avLst/>
          </a:prstGeom>
        </p:spPr>
      </p:pic>
    </p:spTree>
    <p:extLst>
      <p:ext uri="{BB962C8B-B14F-4D97-AF65-F5344CB8AC3E}">
        <p14:creationId xmlns:p14="http://schemas.microsoft.com/office/powerpoint/2010/main" val="218528814"/>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4978F9FFB15648B68A7E47F5B00E82" ma:contentTypeVersion="5" ma:contentTypeDescription="Create a new document." ma:contentTypeScope="" ma:versionID="5046429640b6a60e91985ff1fc08a41c">
  <xsd:schema xmlns:xsd="http://www.w3.org/2001/XMLSchema" xmlns:xs="http://www.w3.org/2001/XMLSchema" xmlns:p="http://schemas.microsoft.com/office/2006/metadata/properties" xmlns:ns3="bd482147-1fd0-437d-bee0-9d0ac8dbf088" xmlns:ns4="d09b47ac-0286-495a-b051-800146d3842c" targetNamespace="http://schemas.microsoft.com/office/2006/metadata/properties" ma:root="true" ma:fieldsID="1f40f9b4c1baafc08d27c642d02b8c2f" ns3:_="" ns4:_="">
    <xsd:import namespace="bd482147-1fd0-437d-bee0-9d0ac8dbf088"/>
    <xsd:import namespace="d09b47ac-0286-495a-b051-800146d3842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482147-1fd0-437d-bee0-9d0ac8dbf0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9b47ac-0286-495a-b051-800146d384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BDA4DD-04B4-480E-B277-170A76455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482147-1fd0-437d-bee0-9d0ac8dbf088"/>
    <ds:schemaRef ds:uri="d09b47ac-0286-495a-b051-800146d384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CFB88A-8696-4520-ABC6-7FF166B16161}">
  <ds:schemaRefs>
    <ds:schemaRef ds:uri="http://www.w3.org/XML/1998/namespace"/>
    <ds:schemaRef ds:uri="d09b47ac-0286-495a-b051-800146d3842c"/>
    <ds:schemaRef ds:uri="bd482147-1fd0-437d-bee0-9d0ac8dbf088"/>
    <ds:schemaRef ds:uri="http://schemas.microsoft.com/office/2006/documentManagement/types"/>
    <ds:schemaRef ds:uri="http://purl.org/dc/dcmitype/"/>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B1936B14-35D0-4A71-9A36-2EC6F3CAC1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15577</TotalTime>
  <Words>1849</Words>
  <Application>Microsoft Office PowerPoint</Application>
  <PresentationFormat>Widescreen</PresentationFormat>
  <Paragraphs>149</Paragraphs>
  <Slides>34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Garamond</vt:lpstr>
      <vt:lpstr>Symbol</vt:lpstr>
      <vt:lpstr>Univers</vt:lpstr>
      <vt:lpstr>Univers Condensed</vt:lpstr>
      <vt:lpstr>RetrospectVTI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Eunice Youmans</dc:creator>
  <cp:lastModifiedBy>Eunice Youmans</cp:lastModifiedBy>
  <cp:revision>4</cp:revision>
  <dcterms:created xsi:type="dcterms:W3CDTF">2021-01-20T19:57:51Z</dcterms:created>
  <dcterms:modified xsi:type="dcterms:W3CDTF">2021-02-24T12:39:38Z</dcterms:modified>
</cp:coreProperties>
</file>