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9852"/>
          </a:xfrm>
        </p:spPr>
        <p:txBody>
          <a:bodyPr anchor="b"/>
          <a:lstStyle>
            <a:lvl1pPr algn="ctr">
              <a:spcAft>
                <a:spcPts val="1800"/>
              </a:spcAft>
              <a:defRPr sz="3600" b="1" i="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8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7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0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5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2EEDB-3556-9E43-9ECA-C6BAB5EC376F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C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/>
                </a:solidFill>
              </a:defRPr>
            </a:lvl1pPr>
          </a:lstStyle>
          <a:p>
            <a:fld id="{AD6D8B43-C1A2-A540-A036-01BE30800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35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5C71-511F-0F7C-2C21-D8A9039AD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Town Center Level 3 EV Charger*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3D6B7-1042-FD03-5712-5C75CEB6F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786" y="3028506"/>
            <a:ext cx="9144000" cy="1655762"/>
          </a:xfrm>
        </p:spPr>
        <p:txBody>
          <a:bodyPr/>
          <a:lstStyle/>
          <a:p>
            <a:r>
              <a:rPr lang="en-US" dirty="0"/>
              <a:t>Energy committee proposal 8/2022</a:t>
            </a:r>
          </a:p>
          <a:p>
            <a:r>
              <a:rPr lang="en-US" sz="1800" dirty="0"/>
              <a:t>State EVIP grant received ($43K)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69CDD7-70EC-E22D-31F1-F6D405E90DC8}"/>
              </a:ext>
            </a:extLst>
          </p:cNvPr>
          <p:cNvSpPr txBox="1"/>
          <p:nvPr/>
        </p:nvSpPr>
        <p:spPr>
          <a:xfrm>
            <a:off x="6901841" y="5348614"/>
            <a:ext cx="397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* First municipal fast charger on MV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1CBC5-2FB6-809F-78BB-767F898BFD22}"/>
              </a:ext>
            </a:extLst>
          </p:cNvPr>
          <p:cNvSpPr txBox="1"/>
          <p:nvPr/>
        </p:nvSpPr>
        <p:spPr>
          <a:xfrm>
            <a:off x="7052154" y="5717946"/>
            <a:ext cx="4083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State EVIP grant received ($43K)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1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8424-501C-7939-D443-8D2E9F78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93AB5-AC0F-DA95-D3C8-44A5AF45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DCFC location</a:t>
            </a:r>
          </a:p>
          <a:p>
            <a:r>
              <a:rPr lang="en-US" dirty="0"/>
              <a:t>Project elements</a:t>
            </a:r>
          </a:p>
          <a:p>
            <a:pPr lvl="1"/>
            <a:r>
              <a:rPr lang="en-US" dirty="0"/>
              <a:t>Eversource Make Ready Phase 2</a:t>
            </a:r>
          </a:p>
          <a:p>
            <a:pPr lvl="1"/>
            <a:r>
              <a:rPr lang="en-US" dirty="0"/>
              <a:t>Site prep</a:t>
            </a:r>
          </a:p>
          <a:p>
            <a:pPr lvl="1"/>
            <a:r>
              <a:rPr lang="en-US" dirty="0"/>
              <a:t>Hardware and software procurement</a:t>
            </a:r>
          </a:p>
          <a:p>
            <a:pPr lvl="1"/>
            <a:r>
              <a:rPr lang="en-US" dirty="0"/>
              <a:t>Installation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Town and district approval to move forward</a:t>
            </a:r>
          </a:p>
          <a:p>
            <a:pPr lvl="1"/>
            <a:r>
              <a:rPr lang="en-US" dirty="0"/>
              <a:t>Fall STM warrant article approval</a:t>
            </a:r>
          </a:p>
          <a:p>
            <a:pPr lvl="1"/>
            <a:r>
              <a:rPr lang="en-US" dirty="0"/>
              <a:t>Hardware/software RFP</a:t>
            </a:r>
          </a:p>
          <a:p>
            <a:pPr lvl="1"/>
            <a:r>
              <a:rPr lang="en-US" dirty="0"/>
              <a:t>Pricing plan</a:t>
            </a:r>
          </a:p>
          <a:p>
            <a:pPr lvl="1"/>
            <a:r>
              <a:rPr lang="en-US" dirty="0"/>
              <a:t>Contract signed</a:t>
            </a:r>
          </a:p>
          <a:p>
            <a:pPr lvl="1"/>
            <a:r>
              <a:rPr lang="en-US" dirty="0"/>
              <a:t>Charger operational June ‘23</a:t>
            </a:r>
          </a:p>
        </p:txBody>
      </p:sp>
    </p:spTree>
    <p:extLst>
      <p:ext uri="{BB962C8B-B14F-4D97-AF65-F5344CB8AC3E}">
        <p14:creationId xmlns:p14="http://schemas.microsoft.com/office/powerpoint/2010/main" val="242711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9E8A-2A66-D245-40DC-60504BDA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Charger location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951D0-584D-41DA-EF3A-BD300B960A59}"/>
              </a:ext>
            </a:extLst>
          </p:cNvPr>
          <p:cNvSpPr txBox="1"/>
          <p:nvPr/>
        </p:nvSpPr>
        <p:spPr>
          <a:xfrm>
            <a:off x="1721224" y="2097741"/>
            <a:ext cx="488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- Eversource construction drawings 8/22</a:t>
            </a:r>
          </a:p>
        </p:txBody>
      </p:sp>
    </p:spTree>
    <p:extLst>
      <p:ext uri="{BB962C8B-B14F-4D97-AF65-F5344CB8AC3E}">
        <p14:creationId xmlns:p14="http://schemas.microsoft.com/office/powerpoint/2010/main" val="285407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0CBE-E9A8-D6D0-19B8-A0292314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cost estimate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22AEE-82F1-DCCC-14DA-2F2DAD069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70" y="2156878"/>
            <a:ext cx="11317859" cy="35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3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B329-9F47-990B-C2C6-1A131C59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69742-12A0-5985-002B-69F5A2AB2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options:</a:t>
            </a:r>
          </a:p>
          <a:p>
            <a:pPr lvl="1"/>
            <a:r>
              <a:rPr lang="en-US" dirty="0"/>
              <a:t>Charge users for energy they receive</a:t>
            </a:r>
          </a:p>
          <a:p>
            <a:pPr lvl="1"/>
            <a:r>
              <a:rPr lang="en-US" dirty="0"/>
              <a:t>Charge users for energy + town incremental cost recovery</a:t>
            </a:r>
          </a:p>
          <a:p>
            <a:pPr lvl="1"/>
            <a:endParaRPr lang="en-US" dirty="0"/>
          </a:p>
          <a:p>
            <a:r>
              <a:rPr lang="en-US" dirty="0"/>
              <a:t>Price will depend on estimates of usage</a:t>
            </a:r>
          </a:p>
          <a:p>
            <a:pPr lvl="1"/>
            <a:r>
              <a:rPr lang="en-US" dirty="0"/>
              <a:t>Likely to be highly seasonal</a:t>
            </a:r>
          </a:p>
          <a:p>
            <a:pPr lvl="1"/>
            <a:r>
              <a:rPr lang="en-US" dirty="0"/>
              <a:t>We assume DCFC can demand a premium</a:t>
            </a:r>
          </a:p>
          <a:p>
            <a:pPr lvl="1"/>
            <a:r>
              <a:rPr lang="en-US" dirty="0"/>
              <a:t>EDG price (slow chargers) ~ $0.25/kWh</a:t>
            </a:r>
          </a:p>
          <a:p>
            <a:pPr lvl="1"/>
            <a:r>
              <a:rPr lang="en-US" dirty="0"/>
              <a:t>Commercial (off-Island) prices for fast chargers are ~ 2X that</a:t>
            </a:r>
          </a:p>
        </p:txBody>
      </p:sp>
    </p:spTree>
    <p:extLst>
      <p:ext uri="{BB962C8B-B14F-4D97-AF65-F5344CB8AC3E}">
        <p14:creationId xmlns:p14="http://schemas.microsoft.com/office/powerpoint/2010/main" val="675055125"/>
      </p:ext>
    </p:extLst>
  </p:cSld>
  <p:clrMapOvr>
    <a:masterClrMapping/>
  </p:clrMapOvr>
</p:sld>
</file>

<file path=ppt/theme/theme1.xml><?xml version="1.0" encoding="utf-8"?>
<a:theme xmlns:a="http://schemas.openxmlformats.org/drawingml/2006/main" name="CE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" id="{740541AC-A576-8D49-ABFA-551350B476E7}" vid="{73D35877-2F30-054E-A2EE-54F30FC59B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CEC</Template>
  <TotalTime>80</TotalTime>
  <Words>147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CEC</vt:lpstr>
      <vt:lpstr>Town Center Level 3 EV Charger*</vt:lpstr>
      <vt:lpstr>Project outline</vt:lpstr>
      <vt:lpstr>Charger location</vt:lpstr>
      <vt:lpstr>Project cost estimate</vt:lpstr>
      <vt:lpstr>Pricing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Center Level 3 EV Charger</dc:title>
  <dc:creator>Rob Hannemann</dc:creator>
  <cp:lastModifiedBy>Rob Hannemann</cp:lastModifiedBy>
  <cp:revision>8</cp:revision>
  <dcterms:created xsi:type="dcterms:W3CDTF">2022-08-14T15:51:10Z</dcterms:created>
  <dcterms:modified xsi:type="dcterms:W3CDTF">2022-08-15T14:41:18Z</dcterms:modified>
</cp:coreProperties>
</file>