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433" r:id="rId1"/>
  </p:sldMasterIdLst>
  <p:notesMasterIdLst>
    <p:notesMasterId r:id="rId14"/>
  </p:notesMasterIdLst>
  <p:handoutMasterIdLst>
    <p:handoutMasterId r:id="rId15"/>
  </p:handoutMasterIdLst>
  <p:sldIdLst>
    <p:sldId id="823" r:id="rId2"/>
    <p:sldId id="859" r:id="rId3"/>
    <p:sldId id="836" r:id="rId4"/>
    <p:sldId id="851" r:id="rId5"/>
    <p:sldId id="857" r:id="rId6"/>
    <p:sldId id="858" r:id="rId7"/>
    <p:sldId id="850" r:id="rId8"/>
    <p:sldId id="827" r:id="rId9"/>
    <p:sldId id="829" r:id="rId10"/>
    <p:sldId id="839" r:id="rId11"/>
    <p:sldId id="844" r:id="rId12"/>
    <p:sldId id="841" r:id="rId13"/>
  </p:sldIdLst>
  <p:sldSz cx="9144000" cy="6858000" type="screen4x3"/>
  <p:notesSz cx="7112000" cy="939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0">
          <p15:clr>
            <a:srgbClr val="A4A3A4"/>
          </p15:clr>
        </p15:guide>
        <p15:guide id="2" pos="22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xecutive Director" initials="" lastIdx="13" clrIdx="0"/>
  <p:cmAuthor id="1" name="Pat" initials="P" lastIdx="16" clrIdx="1"/>
  <p:cmAuthor id="2" name="Devin Reston" initials="DR" lastIdx="1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E600"/>
    <a:srgbClr val="0081F0"/>
    <a:srgbClr val="CECE00"/>
    <a:srgbClr val="D5FC79"/>
    <a:srgbClr val="00E605"/>
    <a:srgbClr val="DDDDDD"/>
    <a:srgbClr val="FFCC00"/>
    <a:srgbClr val="FFCC99"/>
    <a:srgbClr val="EAEAEA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99800" autoAdjust="0"/>
  </p:normalViewPr>
  <p:slideViewPr>
    <p:cSldViewPr showGuides="1">
      <p:cViewPr varScale="1">
        <p:scale>
          <a:sx n="112" d="100"/>
          <a:sy n="112" d="100"/>
        </p:scale>
        <p:origin x="2200" y="200"/>
      </p:cViewPr>
      <p:guideLst>
        <p:guide orient="horz" pos="2208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3520" y="-336"/>
      </p:cViewPr>
      <p:guideLst>
        <p:guide orient="horz" pos="2960"/>
        <p:guide pos="22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DCFDF1-D19B-462C-A512-C877CAA60E3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359EA1-E48B-449B-A93A-45F3AB40181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Share Final Recommendations</a:t>
          </a:r>
        </a:p>
      </dgm:t>
    </dgm:pt>
    <dgm:pt modelId="{B9E92F2F-DF61-4B75-B17E-1F7E5597FBDB}" type="parTrans" cxnId="{66012E03-65D0-4F3E-A706-65B93B989EF2}">
      <dgm:prSet/>
      <dgm:spPr/>
      <dgm:t>
        <a:bodyPr/>
        <a:lstStyle/>
        <a:p>
          <a:endParaRPr lang="en-US"/>
        </a:p>
      </dgm:t>
    </dgm:pt>
    <dgm:pt modelId="{98EAD54C-9FFE-4EC9-9A42-A02A42FB768C}" type="sibTrans" cxnId="{66012E03-65D0-4F3E-A706-65B93B989EF2}">
      <dgm:prSet/>
      <dgm:spPr/>
      <dgm:t>
        <a:bodyPr/>
        <a:lstStyle/>
        <a:p>
          <a:endParaRPr lang="en-US"/>
        </a:p>
      </dgm:t>
    </dgm:pt>
    <dgm:pt modelId="{DA7EA997-5FEC-4031-AA62-89C6B02A5D1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Surface questions and concerns</a:t>
          </a:r>
        </a:p>
      </dgm:t>
    </dgm:pt>
    <dgm:pt modelId="{135EB8F1-02E6-468E-B98E-17467337F829}" type="parTrans" cxnId="{48332A53-006D-460E-81B9-E58C223CBD6B}">
      <dgm:prSet/>
      <dgm:spPr/>
      <dgm:t>
        <a:bodyPr/>
        <a:lstStyle/>
        <a:p>
          <a:endParaRPr lang="en-US"/>
        </a:p>
      </dgm:t>
    </dgm:pt>
    <dgm:pt modelId="{0674F184-4F99-4C23-9AFE-F695FCE3C7C8}" type="sibTrans" cxnId="{48332A53-006D-460E-81B9-E58C223CBD6B}">
      <dgm:prSet/>
      <dgm:spPr/>
      <dgm:t>
        <a:bodyPr/>
        <a:lstStyle/>
        <a:p>
          <a:endParaRPr lang="en-US"/>
        </a:p>
      </dgm:t>
    </dgm:pt>
    <dgm:pt modelId="{E5146B4A-0773-4043-9A41-AAA95761140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Discuss next steps</a:t>
          </a:r>
        </a:p>
      </dgm:t>
    </dgm:pt>
    <dgm:pt modelId="{E6EB4650-201D-4304-B906-7B4CBE364DB5}" type="parTrans" cxnId="{1656FFE3-38AD-4889-A2FD-00318845EE0C}">
      <dgm:prSet/>
      <dgm:spPr/>
      <dgm:t>
        <a:bodyPr/>
        <a:lstStyle/>
        <a:p>
          <a:endParaRPr lang="en-US"/>
        </a:p>
      </dgm:t>
    </dgm:pt>
    <dgm:pt modelId="{40438A83-51C6-4C9A-8EC0-8A4A314EB871}" type="sibTrans" cxnId="{1656FFE3-38AD-4889-A2FD-00318845EE0C}">
      <dgm:prSet/>
      <dgm:spPr/>
      <dgm:t>
        <a:bodyPr/>
        <a:lstStyle/>
        <a:p>
          <a:endParaRPr lang="en-US"/>
        </a:p>
      </dgm:t>
    </dgm:pt>
    <dgm:pt modelId="{0EEB96B6-B8A6-4C48-94A3-EC57D27DA6B9}" type="pres">
      <dgm:prSet presAssocID="{7ADCFDF1-D19B-462C-A512-C877CAA60E3D}" presName="root" presStyleCnt="0">
        <dgm:presLayoutVars>
          <dgm:dir/>
          <dgm:resizeHandles val="exact"/>
        </dgm:presLayoutVars>
      </dgm:prSet>
      <dgm:spPr/>
    </dgm:pt>
    <dgm:pt modelId="{61875188-7FF8-4151-88DA-C197FAE810E7}" type="pres">
      <dgm:prSet presAssocID="{D1359EA1-E48B-449B-A93A-45F3AB401817}" presName="compNode" presStyleCnt="0"/>
      <dgm:spPr/>
    </dgm:pt>
    <dgm:pt modelId="{14AD9003-4FFA-4943-9B86-6A47D55F7445}" type="pres">
      <dgm:prSet presAssocID="{D1359EA1-E48B-449B-A93A-45F3AB401817}" presName="bgRect" presStyleLbl="bgShp" presStyleIdx="0" presStyleCnt="3"/>
      <dgm:spPr/>
    </dgm:pt>
    <dgm:pt modelId="{D38CFE61-9FD8-4575-93B5-36B93AE8EA51}" type="pres">
      <dgm:prSet presAssocID="{D1359EA1-E48B-449B-A93A-45F3AB40181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96FC97E-DF72-46D8-93BB-AA2784C18A71}" type="pres">
      <dgm:prSet presAssocID="{D1359EA1-E48B-449B-A93A-45F3AB401817}" presName="spaceRect" presStyleCnt="0"/>
      <dgm:spPr/>
    </dgm:pt>
    <dgm:pt modelId="{E9783B15-E21F-4F6C-B835-26254674E1C1}" type="pres">
      <dgm:prSet presAssocID="{D1359EA1-E48B-449B-A93A-45F3AB401817}" presName="parTx" presStyleLbl="revTx" presStyleIdx="0" presStyleCnt="3">
        <dgm:presLayoutVars>
          <dgm:chMax val="0"/>
          <dgm:chPref val="0"/>
        </dgm:presLayoutVars>
      </dgm:prSet>
      <dgm:spPr/>
    </dgm:pt>
    <dgm:pt modelId="{3A6B3817-1F0D-4C85-BE18-50F4B1D3F7F6}" type="pres">
      <dgm:prSet presAssocID="{98EAD54C-9FFE-4EC9-9A42-A02A42FB768C}" presName="sibTrans" presStyleCnt="0"/>
      <dgm:spPr/>
    </dgm:pt>
    <dgm:pt modelId="{76D09F16-EABA-44E9-BC52-448A13D4F81E}" type="pres">
      <dgm:prSet presAssocID="{DA7EA997-5FEC-4031-AA62-89C6B02A5D1E}" presName="compNode" presStyleCnt="0"/>
      <dgm:spPr/>
    </dgm:pt>
    <dgm:pt modelId="{A65698CE-6AD9-4A12-8373-13E893E1C63A}" type="pres">
      <dgm:prSet presAssocID="{DA7EA997-5FEC-4031-AA62-89C6B02A5D1E}" presName="bgRect" presStyleLbl="bgShp" presStyleIdx="1" presStyleCnt="3"/>
      <dgm:spPr/>
    </dgm:pt>
    <dgm:pt modelId="{D94C0260-9182-4D14-BBCA-EE89C0BA380F}" type="pres">
      <dgm:prSet presAssocID="{DA7EA997-5FEC-4031-AA62-89C6B02A5D1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ED3C5D1E-20EF-49C4-858F-58806E409FBD}" type="pres">
      <dgm:prSet presAssocID="{DA7EA997-5FEC-4031-AA62-89C6B02A5D1E}" presName="spaceRect" presStyleCnt="0"/>
      <dgm:spPr/>
    </dgm:pt>
    <dgm:pt modelId="{187F860C-63C9-4D42-B830-122908C71846}" type="pres">
      <dgm:prSet presAssocID="{DA7EA997-5FEC-4031-AA62-89C6B02A5D1E}" presName="parTx" presStyleLbl="revTx" presStyleIdx="1" presStyleCnt="3">
        <dgm:presLayoutVars>
          <dgm:chMax val="0"/>
          <dgm:chPref val="0"/>
        </dgm:presLayoutVars>
      </dgm:prSet>
      <dgm:spPr/>
    </dgm:pt>
    <dgm:pt modelId="{8F3EEE6E-EB8F-4343-B903-3A0D7FEF0C71}" type="pres">
      <dgm:prSet presAssocID="{0674F184-4F99-4C23-9AFE-F695FCE3C7C8}" presName="sibTrans" presStyleCnt="0"/>
      <dgm:spPr/>
    </dgm:pt>
    <dgm:pt modelId="{3124AE88-5178-430F-9A65-14A4DD2B9EB1}" type="pres">
      <dgm:prSet presAssocID="{E5146B4A-0773-4043-9A41-AAA95761140F}" presName="compNode" presStyleCnt="0"/>
      <dgm:spPr/>
    </dgm:pt>
    <dgm:pt modelId="{BC2EEC52-F80D-4B1F-B46D-D4FA864BD511}" type="pres">
      <dgm:prSet presAssocID="{E5146B4A-0773-4043-9A41-AAA95761140F}" presName="bgRect" presStyleLbl="bgShp" presStyleIdx="2" presStyleCnt="3"/>
      <dgm:spPr/>
    </dgm:pt>
    <dgm:pt modelId="{9072394E-ECD5-4AFF-B018-8A04D8948BAB}" type="pres">
      <dgm:prSet presAssocID="{E5146B4A-0773-4043-9A41-AAA95761140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93529F88-DCF4-456A-A465-23C93104F5B7}" type="pres">
      <dgm:prSet presAssocID="{E5146B4A-0773-4043-9A41-AAA95761140F}" presName="spaceRect" presStyleCnt="0"/>
      <dgm:spPr/>
    </dgm:pt>
    <dgm:pt modelId="{7823F9DD-D87D-4451-B64C-5F6B632B0047}" type="pres">
      <dgm:prSet presAssocID="{E5146B4A-0773-4043-9A41-AAA95761140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6012E03-65D0-4F3E-A706-65B93B989EF2}" srcId="{7ADCFDF1-D19B-462C-A512-C877CAA60E3D}" destId="{D1359EA1-E48B-449B-A93A-45F3AB401817}" srcOrd="0" destOrd="0" parTransId="{B9E92F2F-DF61-4B75-B17E-1F7E5597FBDB}" sibTransId="{98EAD54C-9FFE-4EC9-9A42-A02A42FB768C}"/>
    <dgm:cxn modelId="{390EC810-8C10-4A5E-A627-592E008051F9}" type="presOf" srcId="{7ADCFDF1-D19B-462C-A512-C877CAA60E3D}" destId="{0EEB96B6-B8A6-4C48-94A3-EC57D27DA6B9}" srcOrd="0" destOrd="0" presId="urn:microsoft.com/office/officeart/2018/2/layout/IconVerticalSolidList"/>
    <dgm:cxn modelId="{39DD0516-45F7-4DE8-BB8F-62B22F5FE9CB}" type="presOf" srcId="{D1359EA1-E48B-449B-A93A-45F3AB401817}" destId="{E9783B15-E21F-4F6C-B835-26254674E1C1}" srcOrd="0" destOrd="0" presId="urn:microsoft.com/office/officeart/2018/2/layout/IconVerticalSolidList"/>
    <dgm:cxn modelId="{CF38634C-7195-40E4-BA31-902B231A7B76}" type="presOf" srcId="{DA7EA997-5FEC-4031-AA62-89C6B02A5D1E}" destId="{187F860C-63C9-4D42-B830-122908C71846}" srcOrd="0" destOrd="0" presId="urn:microsoft.com/office/officeart/2018/2/layout/IconVerticalSolidList"/>
    <dgm:cxn modelId="{48332A53-006D-460E-81B9-E58C223CBD6B}" srcId="{7ADCFDF1-D19B-462C-A512-C877CAA60E3D}" destId="{DA7EA997-5FEC-4031-AA62-89C6B02A5D1E}" srcOrd="1" destOrd="0" parTransId="{135EB8F1-02E6-468E-B98E-17467337F829}" sibTransId="{0674F184-4F99-4C23-9AFE-F695FCE3C7C8}"/>
    <dgm:cxn modelId="{1656FFE3-38AD-4889-A2FD-00318845EE0C}" srcId="{7ADCFDF1-D19B-462C-A512-C877CAA60E3D}" destId="{E5146B4A-0773-4043-9A41-AAA95761140F}" srcOrd="2" destOrd="0" parTransId="{E6EB4650-201D-4304-B906-7B4CBE364DB5}" sibTransId="{40438A83-51C6-4C9A-8EC0-8A4A314EB871}"/>
    <dgm:cxn modelId="{3C720AF1-FFF8-4423-B3ED-34F25731C352}" type="presOf" srcId="{E5146B4A-0773-4043-9A41-AAA95761140F}" destId="{7823F9DD-D87D-4451-B64C-5F6B632B0047}" srcOrd="0" destOrd="0" presId="urn:microsoft.com/office/officeart/2018/2/layout/IconVerticalSolidList"/>
    <dgm:cxn modelId="{DC139AEC-D5FB-4338-81E9-A141587B35E4}" type="presParOf" srcId="{0EEB96B6-B8A6-4C48-94A3-EC57D27DA6B9}" destId="{61875188-7FF8-4151-88DA-C197FAE810E7}" srcOrd="0" destOrd="0" presId="urn:microsoft.com/office/officeart/2018/2/layout/IconVerticalSolidList"/>
    <dgm:cxn modelId="{21F7BA1B-03AC-4DCC-8A0B-94E4AE78165D}" type="presParOf" srcId="{61875188-7FF8-4151-88DA-C197FAE810E7}" destId="{14AD9003-4FFA-4943-9B86-6A47D55F7445}" srcOrd="0" destOrd="0" presId="urn:microsoft.com/office/officeart/2018/2/layout/IconVerticalSolidList"/>
    <dgm:cxn modelId="{56408A14-549F-4A22-8D8E-4EC9017BEAD0}" type="presParOf" srcId="{61875188-7FF8-4151-88DA-C197FAE810E7}" destId="{D38CFE61-9FD8-4575-93B5-36B93AE8EA51}" srcOrd="1" destOrd="0" presId="urn:microsoft.com/office/officeart/2018/2/layout/IconVerticalSolidList"/>
    <dgm:cxn modelId="{625921E7-8B21-4BCA-AD1D-B82FE91B228F}" type="presParOf" srcId="{61875188-7FF8-4151-88DA-C197FAE810E7}" destId="{A96FC97E-DF72-46D8-93BB-AA2784C18A71}" srcOrd="2" destOrd="0" presId="urn:microsoft.com/office/officeart/2018/2/layout/IconVerticalSolidList"/>
    <dgm:cxn modelId="{575FB350-3256-4ACD-A2F9-C27C2846E711}" type="presParOf" srcId="{61875188-7FF8-4151-88DA-C197FAE810E7}" destId="{E9783B15-E21F-4F6C-B835-26254674E1C1}" srcOrd="3" destOrd="0" presId="urn:microsoft.com/office/officeart/2018/2/layout/IconVerticalSolidList"/>
    <dgm:cxn modelId="{39ACA830-4A2B-48B7-B89D-E4BC32E89432}" type="presParOf" srcId="{0EEB96B6-B8A6-4C48-94A3-EC57D27DA6B9}" destId="{3A6B3817-1F0D-4C85-BE18-50F4B1D3F7F6}" srcOrd="1" destOrd="0" presId="urn:microsoft.com/office/officeart/2018/2/layout/IconVerticalSolidList"/>
    <dgm:cxn modelId="{4BA90986-AEC9-4646-A238-3E95F8E2331F}" type="presParOf" srcId="{0EEB96B6-B8A6-4C48-94A3-EC57D27DA6B9}" destId="{76D09F16-EABA-44E9-BC52-448A13D4F81E}" srcOrd="2" destOrd="0" presId="urn:microsoft.com/office/officeart/2018/2/layout/IconVerticalSolidList"/>
    <dgm:cxn modelId="{EC4B6755-62AF-4912-8553-7FBAE48FBBE4}" type="presParOf" srcId="{76D09F16-EABA-44E9-BC52-448A13D4F81E}" destId="{A65698CE-6AD9-4A12-8373-13E893E1C63A}" srcOrd="0" destOrd="0" presId="urn:microsoft.com/office/officeart/2018/2/layout/IconVerticalSolidList"/>
    <dgm:cxn modelId="{84A5F262-BE87-478B-BC81-2CF11B4A5D54}" type="presParOf" srcId="{76D09F16-EABA-44E9-BC52-448A13D4F81E}" destId="{D94C0260-9182-4D14-BBCA-EE89C0BA380F}" srcOrd="1" destOrd="0" presId="urn:microsoft.com/office/officeart/2018/2/layout/IconVerticalSolidList"/>
    <dgm:cxn modelId="{6C73CCE0-F4F0-4957-870C-61564CAA5DF3}" type="presParOf" srcId="{76D09F16-EABA-44E9-BC52-448A13D4F81E}" destId="{ED3C5D1E-20EF-49C4-858F-58806E409FBD}" srcOrd="2" destOrd="0" presId="urn:microsoft.com/office/officeart/2018/2/layout/IconVerticalSolidList"/>
    <dgm:cxn modelId="{EC1A37B1-8D36-4589-B624-185D41B93B43}" type="presParOf" srcId="{76D09F16-EABA-44E9-BC52-448A13D4F81E}" destId="{187F860C-63C9-4D42-B830-122908C71846}" srcOrd="3" destOrd="0" presId="urn:microsoft.com/office/officeart/2018/2/layout/IconVerticalSolidList"/>
    <dgm:cxn modelId="{5632DEB3-1B84-4E0F-BC94-8BB4C21970AD}" type="presParOf" srcId="{0EEB96B6-B8A6-4C48-94A3-EC57D27DA6B9}" destId="{8F3EEE6E-EB8F-4343-B903-3A0D7FEF0C71}" srcOrd="3" destOrd="0" presId="urn:microsoft.com/office/officeart/2018/2/layout/IconVerticalSolidList"/>
    <dgm:cxn modelId="{C318C18F-5414-40C5-BF8B-F77F4AC774D1}" type="presParOf" srcId="{0EEB96B6-B8A6-4C48-94A3-EC57D27DA6B9}" destId="{3124AE88-5178-430F-9A65-14A4DD2B9EB1}" srcOrd="4" destOrd="0" presId="urn:microsoft.com/office/officeart/2018/2/layout/IconVerticalSolidList"/>
    <dgm:cxn modelId="{D014B0C4-B6FD-455B-8266-AF06535983AB}" type="presParOf" srcId="{3124AE88-5178-430F-9A65-14A4DD2B9EB1}" destId="{BC2EEC52-F80D-4B1F-B46D-D4FA864BD511}" srcOrd="0" destOrd="0" presId="urn:microsoft.com/office/officeart/2018/2/layout/IconVerticalSolidList"/>
    <dgm:cxn modelId="{EC54F0D4-A1D1-4652-BB12-355D1CBB7D99}" type="presParOf" srcId="{3124AE88-5178-430F-9A65-14A4DD2B9EB1}" destId="{9072394E-ECD5-4AFF-B018-8A04D8948BAB}" srcOrd="1" destOrd="0" presId="urn:microsoft.com/office/officeart/2018/2/layout/IconVerticalSolidList"/>
    <dgm:cxn modelId="{A9E337A3-BDF0-4EDC-926D-FE34167DE604}" type="presParOf" srcId="{3124AE88-5178-430F-9A65-14A4DD2B9EB1}" destId="{93529F88-DCF4-456A-A465-23C93104F5B7}" srcOrd="2" destOrd="0" presId="urn:microsoft.com/office/officeart/2018/2/layout/IconVerticalSolidList"/>
    <dgm:cxn modelId="{ABF575C9-1B58-43AA-87A6-3D04DF1B6DF4}" type="presParOf" srcId="{3124AE88-5178-430F-9A65-14A4DD2B9EB1}" destId="{7823F9DD-D87D-4451-B64C-5F6B632B004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AD9003-4FFA-4943-9B86-6A47D55F7445}">
      <dsp:nvSpPr>
        <dsp:cNvPr id="0" name=""/>
        <dsp:cNvSpPr/>
      </dsp:nvSpPr>
      <dsp:spPr>
        <a:xfrm>
          <a:off x="0" y="519"/>
          <a:ext cx="7886700" cy="12145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8CFE61-9FD8-4575-93B5-36B93AE8EA51}">
      <dsp:nvSpPr>
        <dsp:cNvPr id="0" name=""/>
        <dsp:cNvSpPr/>
      </dsp:nvSpPr>
      <dsp:spPr>
        <a:xfrm>
          <a:off x="367401" y="273792"/>
          <a:ext cx="668002" cy="6680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783B15-E21F-4F6C-B835-26254674E1C1}">
      <dsp:nvSpPr>
        <dsp:cNvPr id="0" name=""/>
        <dsp:cNvSpPr/>
      </dsp:nvSpPr>
      <dsp:spPr>
        <a:xfrm>
          <a:off x="1402804" y="519"/>
          <a:ext cx="6483895" cy="1214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540" tIns="128540" rIns="128540" bIns="12854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Share Final Recommendations</a:t>
          </a:r>
        </a:p>
      </dsp:txBody>
      <dsp:txXfrm>
        <a:off x="1402804" y="519"/>
        <a:ext cx="6483895" cy="1214549"/>
      </dsp:txXfrm>
    </dsp:sp>
    <dsp:sp modelId="{A65698CE-6AD9-4A12-8373-13E893E1C63A}">
      <dsp:nvSpPr>
        <dsp:cNvPr id="0" name=""/>
        <dsp:cNvSpPr/>
      </dsp:nvSpPr>
      <dsp:spPr>
        <a:xfrm>
          <a:off x="0" y="1518705"/>
          <a:ext cx="7886700" cy="12145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4C0260-9182-4D14-BBCA-EE89C0BA380F}">
      <dsp:nvSpPr>
        <dsp:cNvPr id="0" name=""/>
        <dsp:cNvSpPr/>
      </dsp:nvSpPr>
      <dsp:spPr>
        <a:xfrm>
          <a:off x="367401" y="1791978"/>
          <a:ext cx="668002" cy="6680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7F860C-63C9-4D42-B830-122908C71846}">
      <dsp:nvSpPr>
        <dsp:cNvPr id="0" name=""/>
        <dsp:cNvSpPr/>
      </dsp:nvSpPr>
      <dsp:spPr>
        <a:xfrm>
          <a:off x="1402804" y="1518705"/>
          <a:ext cx="6483895" cy="1214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540" tIns="128540" rIns="128540" bIns="12854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Surface questions and concerns</a:t>
          </a:r>
        </a:p>
      </dsp:txBody>
      <dsp:txXfrm>
        <a:off x="1402804" y="1518705"/>
        <a:ext cx="6483895" cy="1214549"/>
      </dsp:txXfrm>
    </dsp:sp>
    <dsp:sp modelId="{BC2EEC52-F80D-4B1F-B46D-D4FA864BD511}">
      <dsp:nvSpPr>
        <dsp:cNvPr id="0" name=""/>
        <dsp:cNvSpPr/>
      </dsp:nvSpPr>
      <dsp:spPr>
        <a:xfrm>
          <a:off x="0" y="3036891"/>
          <a:ext cx="7886700" cy="12145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72394E-ECD5-4AFF-B018-8A04D8948BAB}">
      <dsp:nvSpPr>
        <dsp:cNvPr id="0" name=""/>
        <dsp:cNvSpPr/>
      </dsp:nvSpPr>
      <dsp:spPr>
        <a:xfrm>
          <a:off x="367401" y="3310165"/>
          <a:ext cx="668002" cy="6680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3F9DD-D87D-4451-B64C-5F6B632B0047}">
      <dsp:nvSpPr>
        <dsp:cNvPr id="0" name=""/>
        <dsp:cNvSpPr/>
      </dsp:nvSpPr>
      <dsp:spPr>
        <a:xfrm>
          <a:off x="1402804" y="3036891"/>
          <a:ext cx="6483895" cy="1214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540" tIns="128540" rIns="128540" bIns="12854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Discuss next steps</a:t>
          </a:r>
        </a:p>
      </dsp:txBody>
      <dsp:txXfrm>
        <a:off x="1402804" y="3036891"/>
        <a:ext cx="6483895" cy="1214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1867" cy="470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86" tIns="47344" rIns="94686" bIns="47344" numCol="1" anchor="t" anchorCtr="0" compatLnSpc="1">
            <a:prstTxWarp prst="textNoShape">
              <a:avLst/>
            </a:prstTxWarp>
          </a:bodyPr>
          <a:lstStyle>
            <a:lvl1pPr defTabSz="946959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8488" y="0"/>
            <a:ext cx="3081867" cy="470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86" tIns="47344" rIns="94686" bIns="47344" numCol="1" anchor="t" anchorCtr="0" compatLnSpc="1">
            <a:prstTxWarp prst="textNoShape">
              <a:avLst/>
            </a:prstTxWarp>
          </a:bodyPr>
          <a:lstStyle>
            <a:lvl1pPr algn="r" defTabSz="946959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173"/>
            <a:ext cx="3081867" cy="470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86" tIns="47344" rIns="94686" bIns="47344" numCol="1" anchor="b" anchorCtr="0" compatLnSpc="1">
            <a:prstTxWarp prst="textNoShape">
              <a:avLst/>
            </a:prstTxWarp>
          </a:bodyPr>
          <a:lstStyle>
            <a:lvl1pPr defTabSz="946959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8488" y="8926173"/>
            <a:ext cx="3081867" cy="470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86" tIns="47344" rIns="94686" bIns="47344" numCol="1" anchor="b" anchorCtr="0" compatLnSpc="1">
            <a:prstTxWarp prst="textNoShape">
              <a:avLst/>
            </a:prstTxWarp>
          </a:bodyPr>
          <a:lstStyle>
            <a:lvl1pPr algn="r" defTabSz="946959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fld id="{7CF5392B-7806-1D40-9B7D-CB9F920132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31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1867" cy="470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1" tIns="46461" rIns="92921" bIns="4646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8488" y="0"/>
            <a:ext cx="3081867" cy="470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1" tIns="46461" rIns="92921" bIns="4646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464693"/>
            <a:ext cx="5689600" cy="4228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1" tIns="46461" rIns="92921" bIns="464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173"/>
            <a:ext cx="3081867" cy="470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1" tIns="46461" rIns="92921" bIns="4646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8488" y="8926173"/>
            <a:ext cx="3081867" cy="470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1" tIns="46461" rIns="92921" bIns="4646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fld id="{2F4BFACD-8B06-244F-8F5D-7E1C2AB148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52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5C54-305E-D7E6-C573-93CD05423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157DAB-12BD-2E1E-8CB6-EAD9F8140E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23F62-1463-C922-A82F-77C3CEB24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7E509-FDEB-51DF-F50B-3159FA2AF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9B7D8946-3EB6-094A-B203-730B42762FD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513AC-1B98-6830-DD44-FFB828368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9E558-7E1D-8D4B-A76E-4EC76FA0AA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6345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C52D4-E703-C62F-9806-848073002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61E36A-7F77-EB8D-C2E5-2F469FED3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BA809-9F51-70B6-A8AD-78BB4CFAC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D7395-78E4-E2C3-8D38-5A1CBB2E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A81C4B90-2ADE-3746-86B8-CAC02151D6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141EA-9B28-8BDA-D894-1A39EFECA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935B8-5B4F-1F4E-86AF-DA44669CCE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23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6ADB3A-22A6-A93A-8706-7F586B96C7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9E3783-1705-B911-472E-4ED32AF1A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10905-31FB-6C37-56D5-E37A2EF42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88485-D75D-9F68-B6EE-5416A5EA1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49B6265B-1957-9A4D-85BF-60F7772F87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C957-BE41-E664-372A-75D739C40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841D53-A735-9B40-BC5B-74B029947F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534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315200" cy="1924050"/>
          </a:xfrm>
        </p:spPr>
        <p:txBody>
          <a:bodyPr/>
          <a:lstStyle>
            <a:lvl1pPr algn="ctr">
              <a:defRPr sz="4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661B2-5847-7049-BA36-B33C438B8E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447675" y="6407150"/>
            <a:ext cx="8239125" cy="69850"/>
          </a:xfrm>
          <a:prstGeom prst="rect">
            <a:avLst/>
          </a:prstGeom>
          <a:solidFill>
            <a:srgbClr val="FFCC00">
              <a:alpha val="53999"/>
            </a:srgb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dirty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436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CD69F-44CA-FDC0-78DF-AA6568D13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62A5-A9DE-1188-1949-A4230FA32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19BBA-2078-D634-2BD6-7CF9EF1CF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6C306-50C2-CB22-AB9F-BFA42CF62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383A56E0-A583-2141-8A52-1ED064DE59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6589E-6932-FC0C-DF45-7F710A8B3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FBE8E-D1DB-4846-AD36-4D9C3166B7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2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BA01F-3A45-1F2D-516B-696CE44B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85426-7A6A-0967-7ADD-8E0E79166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96EFD-4588-9CDF-DDF1-C036359E0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60F4E-661F-500C-6099-85AECC2A0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A8FBAD11-F152-B043-AA45-56B38948A2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BFC88-896A-18CE-F5B0-C775A149F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D949F-DA4A-A344-9632-0452C675C8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64245-9904-4C76-45B2-40ECFEF2C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74FFB-19F7-5ACA-712E-3395688E95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35378-EA56-31DD-346B-20B86656B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78020-64E8-214F-AFEC-62476163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97914A-4E28-8A10-01AB-2AD34675E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8BE6199F-77D8-8340-99E4-76E2E2694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2E1609-25E3-DA5C-184A-94FECEDC9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97EFB-4A74-F542-BD15-807408457B7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7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6858C-5D6E-78CD-2DC8-B07B5F59A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F8F21F-22A2-DAD1-A23B-A13E5584E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32DE3C-D385-15BB-ACBC-AE118E3374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827870-ABB3-9011-5780-B3761443C8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C92EC4-50D9-CFFA-3CA9-D4B4067A3F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3E454C-0BBA-FD71-3D55-E11E511D5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C8552F-C24C-14CE-AC07-B8CD3108B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9B7D8946-3EB6-094A-B203-730B42762FD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F31125-C3C5-8FBF-3A3D-F538BE79A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9E558-7E1D-8D4B-A76E-4EC76FA0AA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1362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A762-2E75-28EE-2480-8DE720285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B22C27-C9CC-924F-2A2C-571940CFD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74BA5F-7D60-A9F6-4454-42B524074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2C45863D-E7DA-F84D-960E-26FAA9FE6E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12E1B2-49E8-EF16-45D1-836E9A5D1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CE416B-ED24-854F-84A4-09442C7B8EA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31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6D21D5-9C9A-4DE0-8D53-37270AD1D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A3A2EC-8787-853F-FA04-689D4E97E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1AD94F68-046F-294E-81E9-F055A24DCB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867E12-9A00-FBBE-B68A-B8F51B7A1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E2472D-FAF9-A844-AD3B-F3CCE62B91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21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13FA5-0E25-D525-F9C7-CC740BD3B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84F2F-8D38-7C6D-4BF2-A4B05DCE1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52BC26-F156-BB22-D810-FC90B1FBE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877EE-6BD8-EB62-FF5F-1A6EE53F6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38F7EB-AFC3-2169-A129-79B5CFDF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0C0D2F12-6364-284F-A7B2-7F1290F554B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571CFD-16E4-8FBC-D54D-79B8A64FB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636385-A3B7-4D49-9A03-6160C6B08B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C7DE5-87CA-E74C-8E9B-3CB35D348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2183C5-E382-8EDF-11FF-73A0D777DA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FDE8C9-5BF5-B13F-EE11-A28F5216B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107397-2A01-FC10-A511-EFEB4A67F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8BCF5-C873-9121-EA97-E3906FFD7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13FBE-D732-6972-9DE9-9D296D08C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C10EC-58B4-674E-8474-7B99F18EA52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71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9A1086-D04B-EF0B-41AB-E509415AA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BF78F-0DEF-8338-19F6-617EFB6EC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26C4C-0B76-92E9-9CD7-76B602F406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7E746-0918-ED4F-0162-E7E6D10AA2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9B7D8946-3EB6-094A-B203-730B42762FD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BB448-1EB7-81A0-5142-57AAB56193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29E558-7E1D-8D4B-A76E-4EC76FA0AA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4E9A352-89AB-CFFE-B52D-EF8176A8E5B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7675" y="6407150"/>
            <a:ext cx="8239125" cy="69850"/>
          </a:xfrm>
          <a:prstGeom prst="rect">
            <a:avLst/>
          </a:prstGeom>
          <a:solidFill>
            <a:srgbClr val="FFCC00">
              <a:alpha val="53999"/>
            </a:srgbClr>
          </a:solidFill>
          <a:ln w="127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lang="en-US" dirty="0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726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34" r:id="rId1"/>
    <p:sldLayoutId id="2147485435" r:id="rId2"/>
    <p:sldLayoutId id="2147485436" r:id="rId3"/>
    <p:sldLayoutId id="2147485437" r:id="rId4"/>
    <p:sldLayoutId id="2147485438" r:id="rId5"/>
    <p:sldLayoutId id="2147485439" r:id="rId6"/>
    <p:sldLayoutId id="2147485440" r:id="rId7"/>
    <p:sldLayoutId id="2147485441" r:id="rId8"/>
    <p:sldLayoutId id="2147485442" r:id="rId9"/>
    <p:sldLayoutId id="2147485443" r:id="rId10"/>
    <p:sldLayoutId id="2147485444" r:id="rId11"/>
    <p:sldLayoutId id="2147485445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683265E-65B8-C157-5940-4F18D8450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600" y="3200400"/>
            <a:ext cx="7315200" cy="1924050"/>
          </a:xfrm>
        </p:spPr>
        <p:txBody>
          <a:bodyPr>
            <a:normAutofit fontScale="90000"/>
          </a:bodyPr>
          <a:lstStyle/>
          <a:p>
            <a:r>
              <a:rPr lang="en-US" sz="3600"/>
              <a:t>Chilmark Organizational Review</a:t>
            </a:r>
            <a:br>
              <a:rPr lang="en-US"/>
            </a:br>
            <a:br>
              <a:rPr lang="en-US"/>
            </a:br>
            <a:r>
              <a:rPr lang="en-US" sz="2200"/>
              <a:t>Human Resource Board</a:t>
            </a:r>
            <a:br>
              <a:rPr lang="en-US"/>
            </a:br>
            <a:r>
              <a:rPr lang="en-US" sz="2400"/>
              <a:t>Update and Discussion</a:t>
            </a:r>
            <a:br>
              <a:rPr lang="en-US" sz="2400"/>
            </a:br>
            <a:r>
              <a:rPr lang="en-US" sz="2400"/>
              <a:t>3/2/23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7390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7EB3F2-F5F2-B6A8-2E63-DD3A2EEC0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300"/>
              <a:t>Recommendations: Process Design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A741D-D600-545F-8445-168CDF4E7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 marL="571500" indent="-342900"/>
            <a:r>
              <a:rPr lang="en-US" sz="1900"/>
              <a:t>Immediately, convene financial management team with facilitation support, to create integrated, coordinated calendars and schedules between and within all financial functions to increase efficiency and effectiveness and to reduce staff re-work and frustration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B7EC6B-8744-7403-D428-78FD6CFCB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endParaRPr lang="en-US" sz="700" dirty="0"/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383A56E0-A583-2141-8A52-1ED064DE5955}" type="slidenum">
              <a:rPr lang="en-US" sz="7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10</a:t>
            </a:fld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237803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7EB3F2-F5F2-B6A8-2E63-DD3A2EEC0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300"/>
              <a:t>Recommendations: Process Design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A741D-D600-545F-8445-168CDF4E7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r>
              <a:rPr lang="en-US" sz="1900" dirty="0"/>
              <a:t>Immediately, begin to design key Human Resource processes, such as retirement/off-boarding, onboarding, performance reviews, and conflict resolution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B7EC6B-8744-7403-D428-78FD6CFCB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endParaRPr lang="en-US" sz="700" dirty="0"/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383A56E0-A583-2141-8A52-1ED064DE5955}" type="slidenum">
              <a:rPr lang="en-US" sz="7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11</a:t>
            </a:fld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2037004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19AE15-2E26-7BA5-8611-444569FF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700" dirty="0"/>
              <a:t>Next Steps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57682B-FEF4-B28C-8AC7-FC0276C62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r>
              <a:rPr lang="en-US" sz="1900" dirty="0"/>
              <a:t>Develop full ATA, Director of HR Job Description </a:t>
            </a:r>
          </a:p>
          <a:p>
            <a:r>
              <a:rPr lang="en-US" sz="1900" dirty="0"/>
              <a:t>Ask Human Resource Board to grade proposed new role</a:t>
            </a:r>
          </a:p>
          <a:p>
            <a:r>
              <a:rPr lang="en-US" sz="1900" dirty="0"/>
              <a:t>Revisit HR functions and staff/HRB roles</a:t>
            </a:r>
          </a:p>
          <a:p>
            <a:r>
              <a:rPr lang="en-US" sz="1900" dirty="0"/>
              <a:t>Recommend to Select Board</a:t>
            </a:r>
          </a:p>
          <a:p>
            <a:r>
              <a:rPr lang="en-US" sz="1900" dirty="0"/>
              <a:t>Identify facilitator and create work-groups for Financial Management Team process design</a:t>
            </a:r>
          </a:p>
        </p:txBody>
      </p:sp>
    </p:spTree>
    <p:extLst>
      <p:ext uri="{BB962C8B-B14F-4D97-AF65-F5344CB8AC3E}">
        <p14:creationId xmlns:p14="http://schemas.microsoft.com/office/powerpoint/2010/main" val="203488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66188-E43A-E3C4-E347-88B0BA965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700" dirty="0"/>
              <a:t>Agenda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242C6EDB-212F-CA16-8A0A-58E0E260773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929384"/>
          <a:ext cx="7886700" cy="425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828F09-8869-9442-EEEC-1343D564F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endParaRPr lang="en-US" sz="700"/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383A56E0-A583-2141-8A52-1ED064DE5955}" type="slidenum">
              <a:rPr lang="en-US" sz="7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2</a:t>
            </a:fld>
            <a:endParaRPr lang="en-US" sz="700"/>
          </a:p>
        </p:txBody>
      </p:sp>
    </p:spTree>
    <p:extLst>
      <p:ext uri="{BB962C8B-B14F-4D97-AF65-F5344CB8AC3E}">
        <p14:creationId xmlns:p14="http://schemas.microsoft.com/office/powerpoint/2010/main" val="2052546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249C05-91A0-706D-8B81-957B328BB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br>
              <a:rPr lang="en-US" sz="4300"/>
            </a:br>
            <a:r>
              <a:rPr lang="en-US" sz="4300"/>
              <a:t>Final Recommendations Process</a:t>
            </a:r>
            <a:endParaRPr lang="en-US" sz="43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D94D9-ED6E-C578-B467-52162E21B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r>
              <a:rPr lang="en-US" sz="1900"/>
              <a:t>Bill R, Tim C and Don L reviewed, debated work-in-process recommendations, confirmed needs to be met, identified alternative solutions, reviewed final document</a:t>
            </a:r>
          </a:p>
          <a:p>
            <a:r>
              <a:rPr lang="en-US" sz="1900"/>
              <a:t>Researched other MV Town roles and structures</a:t>
            </a:r>
            <a:endParaRPr lang="en-US" sz="19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41B5E4-61CF-0675-C440-DD7186BC6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endParaRPr lang="en-US" sz="700" dirty="0"/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383A56E0-A583-2141-8A52-1ED064DE5955}" type="slidenum">
              <a:rPr lang="en-US" sz="7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3</a:t>
            </a:fld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98335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249C05-91A0-706D-8B81-957B328BB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700" dirty="0"/>
              <a:t>Recommendations</a:t>
            </a:r>
          </a:p>
        </p:txBody>
      </p:sp>
      <p:sp>
        <p:nvSpPr>
          <p:cNvPr id="7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D94D9-ED6E-C578-B467-52162E21B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 marL="571500" indent="-342900">
              <a:buFont typeface="+mj-lt"/>
              <a:buAutoNum type="arabicPeriod"/>
            </a:pPr>
            <a:r>
              <a:rPr lang="en-US" sz="1600"/>
              <a:t>Recognize current Town Administrator role design as overly broad; refine to generate greatest value</a:t>
            </a:r>
          </a:p>
          <a:p>
            <a:pPr marL="571500" indent="-342900">
              <a:buFont typeface="+mj-lt"/>
              <a:buAutoNum type="arabicPeriod"/>
            </a:pPr>
            <a:r>
              <a:rPr lang="en-US" sz="1600"/>
              <a:t>Add new roles</a:t>
            </a:r>
          </a:p>
          <a:p>
            <a:pPr marL="914400" lvl="1" indent="-342900"/>
            <a:r>
              <a:rPr lang="en-US" sz="1600"/>
              <a:t>Assistant Town Manager to address overly-broad Town Administrator role </a:t>
            </a:r>
          </a:p>
          <a:p>
            <a:pPr marL="914400" lvl="1" indent="-342900"/>
            <a:r>
              <a:rPr lang="en-US" sz="1600"/>
              <a:t>Director of Human Resources to develop and implement core management and human resource processes </a:t>
            </a:r>
          </a:p>
          <a:p>
            <a:pPr marL="685800" indent="-457200">
              <a:buFont typeface="+mj-lt"/>
              <a:buAutoNum type="arabicPeriod"/>
            </a:pPr>
            <a:r>
              <a:rPr lang="en-US" sz="1600"/>
              <a:t>Formalize Financial Management Team to ensure coordination across all finance functions</a:t>
            </a:r>
          </a:p>
          <a:p>
            <a:pPr marL="685800" indent="-457200">
              <a:buFont typeface="+mj-lt"/>
              <a:buAutoNum type="arabicPeriod"/>
            </a:pPr>
            <a:r>
              <a:rPr lang="en-US" sz="1600"/>
              <a:t>Immediately, convene Financial Management Team with facilitation support to create integrated, coordinated calendars and schedules between and within all financial functions to increase efficiency and effectiveness and to reduce staff re-work and frustration</a:t>
            </a:r>
          </a:p>
          <a:p>
            <a:pPr marL="571500" indent="-342900">
              <a:buFont typeface="+mj-lt"/>
              <a:buAutoNum type="arabicPeriod"/>
            </a:pPr>
            <a:r>
              <a:rPr lang="en-US" sz="1600"/>
              <a:t>Develop and document consistent human resources processes</a:t>
            </a:r>
          </a:p>
          <a:p>
            <a:pPr marL="571500" indent="-342900">
              <a:buFont typeface="+mj-lt"/>
              <a:buAutoNum type="arabicPeriod"/>
            </a:pPr>
            <a:r>
              <a:rPr lang="en-US" sz="1600"/>
              <a:t>Clarify roles of Boards, appointed officials and town staff as Phase II</a:t>
            </a:r>
          </a:p>
          <a:p>
            <a:pPr marL="342900" lvl="1" indent="0">
              <a:buNone/>
            </a:pP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41B5E4-61CF-0675-C440-DD7186BC6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endParaRPr lang="en-US" sz="700" dirty="0"/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383A56E0-A583-2141-8A52-1ED064DE5955}" type="slidenum">
              <a:rPr lang="en-US" sz="7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4</a:t>
            </a:fld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575126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32F042F-536D-D720-E52A-B8944BFA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1AD94F68-046F-294E-81E9-F055A24DCBF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8C0C58-8F0B-4D65-6952-42E43DFEC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09814" y="-633614"/>
            <a:ext cx="7419573" cy="883920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EE8D697-EF1D-7181-E908-34321AD197DC}"/>
              </a:ext>
            </a:extLst>
          </p:cNvPr>
          <p:cNvSpPr txBox="1"/>
          <p:nvPr/>
        </p:nvSpPr>
        <p:spPr>
          <a:xfrm>
            <a:off x="381000" y="228600"/>
            <a:ext cx="6409832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Recommended Organization Structure (Unofficial)</a:t>
            </a:r>
          </a:p>
        </p:txBody>
      </p:sp>
    </p:spTree>
    <p:extLst>
      <p:ext uri="{BB962C8B-B14F-4D97-AF65-F5344CB8AC3E}">
        <p14:creationId xmlns:p14="http://schemas.microsoft.com/office/powerpoint/2010/main" val="60101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2EE82BE-0523-E82E-93AF-EE2DD7D4C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700"/>
              <a:t>Organization Chart Notes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EF7849-E5F6-E866-4C68-B80F160A0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600" b="1"/>
              <a:t>Bold </a:t>
            </a:r>
            <a:r>
              <a:rPr lang="en-US" sz="1600"/>
              <a:t>= Elected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600"/>
              <a:t>New roles</a:t>
            </a:r>
          </a:p>
          <a:p>
            <a:pPr lvl="2"/>
            <a:r>
              <a:rPr lang="en-US" sz="1600"/>
              <a:t>Assistant Town Manager (ATA)</a:t>
            </a:r>
          </a:p>
          <a:p>
            <a:pPr lvl="2"/>
            <a:r>
              <a:rPr lang="en-US" sz="1600"/>
              <a:t>Director, Human Resources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/>
              <a:t>  Finance Management Team</a:t>
            </a:r>
          </a:p>
          <a:p>
            <a:pPr marL="1028700" lvl="2" indent="-342900"/>
            <a:r>
              <a:rPr lang="en-US" sz="1600"/>
              <a:t>Composition</a:t>
            </a:r>
          </a:p>
          <a:p>
            <a:pPr marL="1485900" lvl="3" indent="-342900"/>
            <a:r>
              <a:rPr lang="en-US" sz="1600"/>
              <a:t>Town Administrator, ex officio; ATA, Chair; Assistant to Board of Assessors; Tax Collector; Town Accountant; Treasurer</a:t>
            </a:r>
          </a:p>
          <a:p>
            <a:pPr marL="1028700" lvl="2" indent="-342900"/>
            <a:r>
              <a:rPr lang="en-US" sz="1600"/>
              <a:t>Charter</a:t>
            </a:r>
          </a:p>
          <a:p>
            <a:pPr marL="1485900" lvl="3" indent="-342900"/>
            <a:r>
              <a:rPr lang="en-US" sz="1600"/>
              <a:t>Ensure coordination across all financial functions</a:t>
            </a:r>
          </a:p>
          <a:p>
            <a:pPr marL="1485900" lvl="3" indent="-342900"/>
            <a:r>
              <a:rPr lang="en-US" sz="1600"/>
              <a:t>Review/ensure timeliness of all deliverables</a:t>
            </a:r>
          </a:p>
          <a:p>
            <a:pPr marL="1485900" lvl="3" indent="-342900"/>
            <a:r>
              <a:rPr lang="en-US" sz="1600"/>
              <a:t>Troubleshoot as appropriate</a:t>
            </a:r>
          </a:p>
          <a:p>
            <a:pPr marL="685800" lvl="1" indent="-342900"/>
            <a:r>
              <a:rPr lang="en-US" sz="1600"/>
              <a:t>Meeting frequency</a:t>
            </a:r>
          </a:p>
          <a:p>
            <a:pPr marL="1143000" lvl="2" indent="-342900"/>
            <a:r>
              <a:rPr lang="en-US" sz="1600"/>
              <a:t>Initially weekly, then as determined by team</a:t>
            </a:r>
          </a:p>
          <a:p>
            <a:pPr marL="571500" indent="-457200">
              <a:buFont typeface="+mj-lt"/>
              <a:buAutoNum type="arabicPeriod"/>
            </a:pPr>
            <a:r>
              <a:rPr lang="en-US" sz="1600"/>
              <a:t>Direct report of Board of Assessors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F38EE4-AB58-4F93-F70B-0BA4DEA20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endParaRPr lang="en-US" sz="700"/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1AD94F68-046F-294E-81E9-F055A24DCBF5}" type="slidenum">
              <a:rPr lang="en-US" sz="7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6</a:t>
            </a:fld>
            <a:endParaRPr lang="en-US" sz="700"/>
          </a:p>
        </p:txBody>
      </p:sp>
    </p:spTree>
    <p:extLst>
      <p:ext uri="{BB962C8B-B14F-4D97-AF65-F5344CB8AC3E}">
        <p14:creationId xmlns:p14="http://schemas.microsoft.com/office/powerpoint/2010/main" val="3947016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19AE15-2E26-7BA5-8611-444569FF8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3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Recommendations:</a:t>
            </a:r>
            <a:br>
              <a:rPr lang="en-US" sz="43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3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Town Administrator Role Overview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903D462-3FA8-3AED-4CD9-17CFDB1B1EEE}"/>
              </a:ext>
            </a:extLst>
          </p:cNvPr>
          <p:cNvSpPr txBox="1">
            <a:spLocks/>
          </p:cNvSpPr>
          <p:nvPr/>
        </p:nvSpPr>
        <p:spPr>
          <a:xfrm>
            <a:off x="628650" y="1929384"/>
            <a:ext cx="7886700" cy="4251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defTabSz="914400"/>
            <a:r>
              <a:rPr lang="en-US" sz="1500"/>
              <a:t>Reports to the Select Board</a:t>
            </a:r>
          </a:p>
          <a:p>
            <a:pPr indent="-228600" defTabSz="914400"/>
            <a:r>
              <a:rPr lang="en-US" sz="1500"/>
              <a:t>Duties include</a:t>
            </a:r>
          </a:p>
          <a:p>
            <a:pPr lvl="1" indent="-228600" defTabSz="914400"/>
            <a:r>
              <a:rPr lang="en-US" sz="1500"/>
              <a:t>Supervising Assistant Town Administrator (ATA), including on-boarding and continuing success</a:t>
            </a:r>
          </a:p>
          <a:p>
            <a:pPr lvl="1" indent="-228600" defTabSz="914400"/>
            <a:r>
              <a:rPr lang="en-US" sz="1500"/>
              <a:t>Ex officio, Financial Management Team</a:t>
            </a:r>
          </a:p>
          <a:p>
            <a:pPr lvl="1" indent="-228600" defTabSz="914400"/>
            <a:r>
              <a:rPr lang="en-US" sz="1500"/>
              <a:t>Scheduling regular office hours to be available to provide technical help and information</a:t>
            </a:r>
          </a:p>
          <a:p>
            <a:pPr lvl="1" indent="-228600" defTabSz="914400"/>
            <a:r>
              <a:rPr lang="en-US" sz="1500"/>
              <a:t>Advising SB on all matters pertaining to issues involving the town as defined by SB</a:t>
            </a:r>
          </a:p>
          <a:p>
            <a:pPr lvl="1" indent="-228600" defTabSz="914400"/>
            <a:r>
              <a:rPr lang="en-US" sz="1500"/>
              <a:t>Executing special projects – e.g., C</a:t>
            </a:r>
            <a:r>
              <a:rPr lang="en-US" sz="1500" b="0" i="0" u="none" strike="noStrike">
                <a:effectLst/>
              </a:rPr>
              <a:t>hilmark </a:t>
            </a:r>
            <a:r>
              <a:rPr lang="en-US" sz="1500"/>
              <a:t>S</a:t>
            </a:r>
            <a:r>
              <a:rPr lang="en-US" sz="1500" b="0" i="0" u="none" strike="noStrike">
                <a:effectLst/>
              </a:rPr>
              <a:t>chool </a:t>
            </a:r>
            <a:r>
              <a:rPr lang="en-US" sz="1500"/>
              <a:t>HVAC</a:t>
            </a:r>
            <a:r>
              <a:rPr lang="en-US" sz="1500" b="0" i="0" u="none" strike="noStrike">
                <a:effectLst/>
              </a:rPr>
              <a:t>, fisherman storage and related area by the dump, driving the Peaked Hill housing project</a:t>
            </a:r>
            <a:endParaRPr lang="en-US" sz="1500"/>
          </a:p>
          <a:p>
            <a:pPr lvl="1" indent="-228600" defTabSz="914400"/>
            <a:r>
              <a:rPr lang="en-US" sz="1500"/>
              <a:t>Procurement</a:t>
            </a:r>
          </a:p>
          <a:p>
            <a:pPr lvl="1" indent="-228600" defTabSz="914400"/>
            <a:r>
              <a:rPr lang="en-US" sz="1500"/>
              <a:t>SB representative to Town Boards and Committees as designated by SB</a:t>
            </a:r>
          </a:p>
          <a:p>
            <a:pPr lvl="1" indent="-228600" defTabSz="914400"/>
            <a:r>
              <a:rPr lang="en-US" sz="1500"/>
              <a:t>Town Emergency Manager</a:t>
            </a:r>
          </a:p>
          <a:p>
            <a:pPr lvl="1" indent="-228600" defTabSz="914400"/>
            <a:r>
              <a:rPr lang="en-US" sz="1500"/>
              <a:t>Town insurance and compliance</a:t>
            </a:r>
          </a:p>
          <a:p>
            <a:pPr lvl="1" indent="-228600" defTabSz="914400"/>
            <a:r>
              <a:rPr lang="en-US" sz="1500"/>
              <a:t>Coordination of Town Meetings</a:t>
            </a:r>
          </a:p>
          <a:p>
            <a:pPr lvl="1" indent="-228600" defTabSz="914400"/>
            <a:r>
              <a:rPr lang="en-US" sz="1500"/>
              <a:t>SB Representative to MA Municipal Association</a:t>
            </a:r>
          </a:p>
          <a:p>
            <a:pPr lvl="1" indent="-228600" defTabSz="914400"/>
            <a:r>
              <a:rPr lang="en-US" sz="1500"/>
              <a:t>Making structural recommendations to the SB – e.g., DPW/Town Engineer</a:t>
            </a:r>
          </a:p>
        </p:txBody>
      </p:sp>
    </p:spTree>
    <p:extLst>
      <p:ext uri="{BB962C8B-B14F-4D97-AF65-F5344CB8AC3E}">
        <p14:creationId xmlns:p14="http://schemas.microsoft.com/office/powerpoint/2010/main" val="3904561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1E74C0-31FC-8826-73B2-392CB66DF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300"/>
              <a:t>Recommendations:</a:t>
            </a:r>
            <a:br>
              <a:rPr lang="en-US" sz="4300"/>
            </a:br>
            <a:r>
              <a:rPr lang="en-US" sz="4300"/>
              <a:t>Assistant Town Administrator</a:t>
            </a:r>
            <a:endParaRPr lang="en-US" sz="4300" b="1" i="1"/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24C4805-AE05-AD4A-8F96-B9B1F550A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r>
              <a:rPr lang="en-US" sz="1900" dirty="0"/>
              <a:t>Reports to Town Administrator</a:t>
            </a:r>
          </a:p>
          <a:p>
            <a:r>
              <a:rPr lang="en-US" sz="1900" dirty="0"/>
              <a:t>Designed to:</a:t>
            </a:r>
          </a:p>
          <a:p>
            <a:pPr lvl="1"/>
            <a:r>
              <a:rPr lang="en-US" sz="1900" dirty="0"/>
              <a:t>Enable Town Administrator to accomplish wide range of highest value-adding tasks</a:t>
            </a:r>
          </a:p>
          <a:p>
            <a:pPr lvl="1"/>
            <a:r>
              <a:rPr lang="en-US" sz="1900" dirty="0"/>
              <a:t>Chair, Financial Management Team</a:t>
            </a:r>
          </a:p>
          <a:p>
            <a:pPr lvl="1"/>
            <a:r>
              <a:rPr lang="en-US" sz="1900" dirty="0"/>
              <a:t>Provide Town staff access and resources they require to meet their goals in a timely, efficient, effective and rewarding way</a:t>
            </a:r>
          </a:p>
          <a:p>
            <a:pPr lvl="1"/>
            <a:r>
              <a:rPr lang="en-US" sz="1900" dirty="0"/>
              <a:t>Design and ensure the smooth operation of processes critical to the success of all staff and all functions</a:t>
            </a:r>
          </a:p>
          <a:p>
            <a:pPr lvl="1"/>
            <a:r>
              <a:rPr lang="en-US" sz="1900" dirty="0"/>
              <a:t>Ensures effective and efficient operating processes</a:t>
            </a:r>
          </a:p>
          <a:p>
            <a:pPr lvl="2"/>
            <a:r>
              <a:rPr lang="en-US" sz="1900" dirty="0"/>
              <a:t>Leads the design and/or continuous improvement of Town Hall operations and processes, including but not limited to planning,  budgeting and financial reporting, etc.</a:t>
            </a:r>
          </a:p>
          <a:p>
            <a:pPr lvl="1"/>
            <a:r>
              <a:rPr lang="en-US" sz="1900" dirty="0"/>
              <a:t>Facilitate staff discussions and problem-solving as appropriate</a:t>
            </a:r>
          </a:p>
          <a:p>
            <a:pPr marL="457200" lvl="1" indent="0">
              <a:buNone/>
            </a:pPr>
            <a:endParaRPr lang="en-US" sz="1900" dirty="0"/>
          </a:p>
          <a:p>
            <a:pPr lvl="1"/>
            <a:endParaRPr lang="en-US" sz="1900" dirty="0"/>
          </a:p>
          <a:p>
            <a:pPr lvl="1"/>
            <a:endParaRPr lang="en-US" sz="19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B90CE4-7B21-2BBE-EAFF-D798A7752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endParaRPr lang="en-US" sz="700" dirty="0"/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383A56E0-A583-2141-8A52-1ED064DE5955}" type="slidenum">
              <a:rPr lang="en-US" sz="7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8</a:t>
            </a:fld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986954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097EA6-6D10-416D-0FDA-9F4909151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300"/>
              <a:t>Recommendations:</a:t>
            </a:r>
            <a:br>
              <a:rPr lang="en-US" sz="4300"/>
            </a:br>
            <a:r>
              <a:rPr lang="en-US" sz="4300"/>
              <a:t>Director of Human Resources</a:t>
            </a:r>
            <a:endParaRPr lang="en-US" sz="4300" b="1" i="1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  <a:gd name="connsiteX0" fmla="*/ 0 w 8140446"/>
              <a:gd name="connsiteY0" fmla="*/ 0 h 18288"/>
              <a:gd name="connsiteX1" fmla="*/ 596966 w 8140446"/>
              <a:gd name="connsiteY1" fmla="*/ 0 h 18288"/>
              <a:gd name="connsiteX2" fmla="*/ 1031123 w 8140446"/>
              <a:gd name="connsiteY2" fmla="*/ 0 h 18288"/>
              <a:gd name="connsiteX3" fmla="*/ 1872303 w 8140446"/>
              <a:gd name="connsiteY3" fmla="*/ 0 h 18288"/>
              <a:gd name="connsiteX4" fmla="*/ 2469269 w 8140446"/>
              <a:gd name="connsiteY4" fmla="*/ 0 h 18288"/>
              <a:gd name="connsiteX5" fmla="*/ 3066235 w 8140446"/>
              <a:gd name="connsiteY5" fmla="*/ 0 h 18288"/>
              <a:gd name="connsiteX6" fmla="*/ 3907414 w 8140446"/>
              <a:gd name="connsiteY6" fmla="*/ 0 h 18288"/>
              <a:gd name="connsiteX7" fmla="*/ 4422976 w 8140446"/>
              <a:gd name="connsiteY7" fmla="*/ 0 h 18288"/>
              <a:gd name="connsiteX8" fmla="*/ 5264155 w 8140446"/>
              <a:gd name="connsiteY8" fmla="*/ 0 h 18288"/>
              <a:gd name="connsiteX9" fmla="*/ 6105335 w 8140446"/>
              <a:gd name="connsiteY9" fmla="*/ 0 h 18288"/>
              <a:gd name="connsiteX10" fmla="*/ 6783705 w 8140446"/>
              <a:gd name="connsiteY10" fmla="*/ 0 h 18288"/>
              <a:gd name="connsiteX11" fmla="*/ 8140446 w 8140446"/>
              <a:gd name="connsiteY11" fmla="*/ 0 h 18288"/>
              <a:gd name="connsiteX12" fmla="*/ 8140446 w 8140446"/>
              <a:gd name="connsiteY12" fmla="*/ 18288 h 18288"/>
              <a:gd name="connsiteX13" fmla="*/ 7706289 w 8140446"/>
              <a:gd name="connsiteY13" fmla="*/ 18288 h 18288"/>
              <a:gd name="connsiteX14" fmla="*/ 6865109 w 8140446"/>
              <a:gd name="connsiteY14" fmla="*/ 18288 h 18288"/>
              <a:gd name="connsiteX15" fmla="*/ 6349548 w 8140446"/>
              <a:gd name="connsiteY15" fmla="*/ 18288 h 18288"/>
              <a:gd name="connsiteX16" fmla="*/ 5671177 w 8140446"/>
              <a:gd name="connsiteY16" fmla="*/ 18288 h 18288"/>
              <a:gd name="connsiteX17" fmla="*/ 4829998 w 8140446"/>
              <a:gd name="connsiteY17" fmla="*/ 18288 h 18288"/>
              <a:gd name="connsiteX18" fmla="*/ 4151627 w 8140446"/>
              <a:gd name="connsiteY18" fmla="*/ 18288 h 18288"/>
              <a:gd name="connsiteX19" fmla="*/ 3717470 w 8140446"/>
              <a:gd name="connsiteY19" fmla="*/ 18288 h 18288"/>
              <a:gd name="connsiteX20" fmla="*/ 3201909 w 8140446"/>
              <a:gd name="connsiteY20" fmla="*/ 18288 h 18288"/>
              <a:gd name="connsiteX21" fmla="*/ 2360729 w 8140446"/>
              <a:gd name="connsiteY21" fmla="*/ 18288 h 18288"/>
              <a:gd name="connsiteX22" fmla="*/ 1682359 w 8140446"/>
              <a:gd name="connsiteY22" fmla="*/ 18288 h 18288"/>
              <a:gd name="connsiteX23" fmla="*/ 1166797 w 8140446"/>
              <a:gd name="connsiteY23" fmla="*/ 18288 h 18288"/>
              <a:gd name="connsiteX24" fmla="*/ 0 w 8140446"/>
              <a:gd name="connsiteY24" fmla="*/ 18288 h 18288"/>
              <a:gd name="connsiteX25" fmla="*/ 0 w 8140446"/>
              <a:gd name="connsiteY2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87427" y="6231"/>
                  <a:pt x="309612" y="-26324"/>
                  <a:pt x="434157" y="0"/>
                </a:cubicBezTo>
                <a:cubicBezTo>
                  <a:pt x="536972" y="29330"/>
                  <a:pt x="959392" y="28619"/>
                  <a:pt x="1193932" y="0"/>
                </a:cubicBezTo>
                <a:cubicBezTo>
                  <a:pt x="1446097" y="13819"/>
                  <a:pt x="1471680" y="7203"/>
                  <a:pt x="1628089" y="0"/>
                </a:cubicBezTo>
                <a:cubicBezTo>
                  <a:pt x="1817415" y="4047"/>
                  <a:pt x="1949536" y="-59324"/>
                  <a:pt x="2225055" y="0"/>
                </a:cubicBezTo>
                <a:cubicBezTo>
                  <a:pt x="2520490" y="18365"/>
                  <a:pt x="2717469" y="18707"/>
                  <a:pt x="3066235" y="0"/>
                </a:cubicBezTo>
                <a:cubicBezTo>
                  <a:pt x="3437075" y="3751"/>
                  <a:pt x="3408347" y="31644"/>
                  <a:pt x="3744605" y="0"/>
                </a:cubicBezTo>
                <a:cubicBezTo>
                  <a:pt x="4097249" y="-11527"/>
                  <a:pt x="4249699" y="-32555"/>
                  <a:pt x="4504380" y="0"/>
                </a:cubicBezTo>
                <a:cubicBezTo>
                  <a:pt x="4737570" y="17980"/>
                  <a:pt x="4877497" y="1006"/>
                  <a:pt x="5101346" y="0"/>
                </a:cubicBezTo>
                <a:cubicBezTo>
                  <a:pt x="5359305" y="-15330"/>
                  <a:pt x="5447195" y="7257"/>
                  <a:pt x="5779717" y="0"/>
                </a:cubicBezTo>
                <a:cubicBezTo>
                  <a:pt x="6090019" y="-17621"/>
                  <a:pt x="6273151" y="4279"/>
                  <a:pt x="6620896" y="0"/>
                </a:cubicBezTo>
                <a:cubicBezTo>
                  <a:pt x="6968586" y="34056"/>
                  <a:pt x="6990073" y="23587"/>
                  <a:pt x="7136458" y="0"/>
                </a:cubicBezTo>
                <a:cubicBezTo>
                  <a:pt x="7320575" y="20480"/>
                  <a:pt x="7847401" y="-6173"/>
                  <a:pt x="8140446" y="0"/>
                </a:cubicBezTo>
                <a:cubicBezTo>
                  <a:pt x="8139878" y="7862"/>
                  <a:pt x="8140227" y="13269"/>
                  <a:pt x="8140446" y="18288"/>
                </a:cubicBezTo>
                <a:cubicBezTo>
                  <a:pt x="7908069" y="-20636"/>
                  <a:pt x="7683037" y="21977"/>
                  <a:pt x="7543480" y="18288"/>
                </a:cubicBezTo>
                <a:cubicBezTo>
                  <a:pt x="7393752" y="10050"/>
                  <a:pt x="7221032" y="-3229"/>
                  <a:pt x="7109323" y="18288"/>
                </a:cubicBezTo>
                <a:cubicBezTo>
                  <a:pt x="7015297" y="22483"/>
                  <a:pt x="6599332" y="40899"/>
                  <a:pt x="6430952" y="18288"/>
                </a:cubicBezTo>
                <a:cubicBezTo>
                  <a:pt x="6292915" y="-34150"/>
                  <a:pt x="6142305" y="21507"/>
                  <a:pt x="5915391" y="18288"/>
                </a:cubicBezTo>
                <a:cubicBezTo>
                  <a:pt x="5682725" y="47843"/>
                  <a:pt x="5440566" y="31420"/>
                  <a:pt x="5237020" y="18288"/>
                </a:cubicBezTo>
                <a:cubicBezTo>
                  <a:pt x="5046456" y="10577"/>
                  <a:pt x="4706449" y="51976"/>
                  <a:pt x="4558650" y="18288"/>
                </a:cubicBezTo>
                <a:cubicBezTo>
                  <a:pt x="4361396" y="-987"/>
                  <a:pt x="4145362" y="-22303"/>
                  <a:pt x="3880279" y="18288"/>
                </a:cubicBezTo>
                <a:cubicBezTo>
                  <a:pt x="3610716" y="25411"/>
                  <a:pt x="3472690" y="4008"/>
                  <a:pt x="3201909" y="18288"/>
                </a:cubicBezTo>
                <a:cubicBezTo>
                  <a:pt x="2913595" y="35097"/>
                  <a:pt x="2753317" y="-1149"/>
                  <a:pt x="2604943" y="18288"/>
                </a:cubicBezTo>
                <a:cubicBezTo>
                  <a:pt x="2450130" y="36989"/>
                  <a:pt x="1974183" y="40159"/>
                  <a:pt x="1845168" y="18288"/>
                </a:cubicBezTo>
                <a:cubicBezTo>
                  <a:pt x="1677929" y="220"/>
                  <a:pt x="1378098" y="-772"/>
                  <a:pt x="1166797" y="18288"/>
                </a:cubicBezTo>
                <a:cubicBezTo>
                  <a:pt x="921150" y="53277"/>
                  <a:pt x="327457" y="47297"/>
                  <a:pt x="0" y="18288"/>
                </a:cubicBezTo>
                <a:cubicBezTo>
                  <a:pt x="-589" y="13471"/>
                  <a:pt x="-474" y="7409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36968" y="-25482"/>
                  <a:pt x="379786" y="11224"/>
                  <a:pt x="596966" y="0"/>
                </a:cubicBezTo>
                <a:cubicBezTo>
                  <a:pt x="815878" y="-21223"/>
                  <a:pt x="832062" y="11868"/>
                  <a:pt x="1031123" y="0"/>
                </a:cubicBezTo>
                <a:cubicBezTo>
                  <a:pt x="1256800" y="-30738"/>
                  <a:pt x="1658090" y="-20345"/>
                  <a:pt x="1872303" y="0"/>
                </a:cubicBezTo>
                <a:cubicBezTo>
                  <a:pt x="2115604" y="28431"/>
                  <a:pt x="2277865" y="-40642"/>
                  <a:pt x="2469269" y="0"/>
                </a:cubicBezTo>
                <a:cubicBezTo>
                  <a:pt x="2679731" y="25919"/>
                  <a:pt x="2788602" y="-6498"/>
                  <a:pt x="3066235" y="0"/>
                </a:cubicBezTo>
                <a:cubicBezTo>
                  <a:pt x="3325663" y="-14487"/>
                  <a:pt x="3706561" y="67517"/>
                  <a:pt x="3907414" y="0"/>
                </a:cubicBezTo>
                <a:cubicBezTo>
                  <a:pt x="4127229" y="-37113"/>
                  <a:pt x="4179037" y="-8167"/>
                  <a:pt x="4422976" y="0"/>
                </a:cubicBezTo>
                <a:cubicBezTo>
                  <a:pt x="4683575" y="-28486"/>
                  <a:pt x="5055803" y="-13799"/>
                  <a:pt x="5264155" y="0"/>
                </a:cubicBezTo>
                <a:cubicBezTo>
                  <a:pt x="5513566" y="14315"/>
                  <a:pt x="5735215" y="2768"/>
                  <a:pt x="6105335" y="0"/>
                </a:cubicBezTo>
                <a:cubicBezTo>
                  <a:pt x="6510913" y="-12587"/>
                  <a:pt x="6456171" y="3247"/>
                  <a:pt x="6783705" y="0"/>
                </a:cubicBezTo>
                <a:cubicBezTo>
                  <a:pt x="7057099" y="-15461"/>
                  <a:pt x="7592067" y="5384"/>
                  <a:pt x="8140446" y="0"/>
                </a:cubicBezTo>
                <a:cubicBezTo>
                  <a:pt x="8140452" y="8597"/>
                  <a:pt x="8141122" y="9732"/>
                  <a:pt x="8140446" y="18288"/>
                </a:cubicBezTo>
                <a:cubicBezTo>
                  <a:pt x="7961834" y="8406"/>
                  <a:pt x="7874097" y="10350"/>
                  <a:pt x="7706289" y="18288"/>
                </a:cubicBezTo>
                <a:cubicBezTo>
                  <a:pt x="7582508" y="-14920"/>
                  <a:pt x="7179551" y="-33111"/>
                  <a:pt x="6865109" y="18288"/>
                </a:cubicBezTo>
                <a:cubicBezTo>
                  <a:pt x="6583382" y="24117"/>
                  <a:pt x="6525821" y="36696"/>
                  <a:pt x="6349548" y="18288"/>
                </a:cubicBezTo>
                <a:cubicBezTo>
                  <a:pt x="6209953" y="10881"/>
                  <a:pt x="5959707" y="-47828"/>
                  <a:pt x="5671177" y="18288"/>
                </a:cubicBezTo>
                <a:cubicBezTo>
                  <a:pt x="5387744" y="29809"/>
                  <a:pt x="5228514" y="101507"/>
                  <a:pt x="4829998" y="18288"/>
                </a:cubicBezTo>
                <a:cubicBezTo>
                  <a:pt x="4415646" y="-28596"/>
                  <a:pt x="4343809" y="28954"/>
                  <a:pt x="4151627" y="18288"/>
                </a:cubicBezTo>
                <a:cubicBezTo>
                  <a:pt x="3950673" y="-9796"/>
                  <a:pt x="3879947" y="41143"/>
                  <a:pt x="3717470" y="18288"/>
                </a:cubicBezTo>
                <a:cubicBezTo>
                  <a:pt x="3558660" y="10110"/>
                  <a:pt x="3468854" y="29375"/>
                  <a:pt x="3201909" y="18288"/>
                </a:cubicBezTo>
                <a:cubicBezTo>
                  <a:pt x="2965673" y="10505"/>
                  <a:pt x="2568327" y="22116"/>
                  <a:pt x="2360729" y="18288"/>
                </a:cubicBezTo>
                <a:cubicBezTo>
                  <a:pt x="2171885" y="49144"/>
                  <a:pt x="1923258" y="16020"/>
                  <a:pt x="1682359" y="18288"/>
                </a:cubicBezTo>
                <a:cubicBezTo>
                  <a:pt x="1430698" y="-2378"/>
                  <a:pt x="1324229" y="-1751"/>
                  <a:pt x="1166797" y="18288"/>
                </a:cubicBezTo>
                <a:cubicBezTo>
                  <a:pt x="1001390" y="41795"/>
                  <a:pt x="324313" y="57964"/>
                  <a:pt x="0" y="18288"/>
                </a:cubicBezTo>
                <a:cubicBezTo>
                  <a:pt x="285" y="13135"/>
                  <a:pt x="532" y="5956"/>
                  <a:pt x="0" y="0"/>
                </a:cubicBezTo>
                <a:close/>
              </a:path>
              <a:path w="8140446" h="18288" fill="none" stroke="0" extrusionOk="0">
                <a:moveTo>
                  <a:pt x="0" y="0"/>
                </a:moveTo>
                <a:cubicBezTo>
                  <a:pt x="69532" y="-6557"/>
                  <a:pt x="264219" y="3919"/>
                  <a:pt x="434157" y="0"/>
                </a:cubicBezTo>
                <a:cubicBezTo>
                  <a:pt x="600013" y="9090"/>
                  <a:pt x="921449" y="-13478"/>
                  <a:pt x="1193932" y="0"/>
                </a:cubicBezTo>
                <a:cubicBezTo>
                  <a:pt x="1443592" y="14844"/>
                  <a:pt x="1471188" y="10722"/>
                  <a:pt x="1628089" y="0"/>
                </a:cubicBezTo>
                <a:cubicBezTo>
                  <a:pt x="1750006" y="-24149"/>
                  <a:pt x="1967480" y="-14904"/>
                  <a:pt x="2225055" y="0"/>
                </a:cubicBezTo>
                <a:cubicBezTo>
                  <a:pt x="2503918" y="19247"/>
                  <a:pt x="2709263" y="-16351"/>
                  <a:pt x="3066235" y="0"/>
                </a:cubicBezTo>
                <a:cubicBezTo>
                  <a:pt x="3429723" y="-1627"/>
                  <a:pt x="3399401" y="30976"/>
                  <a:pt x="3744605" y="0"/>
                </a:cubicBezTo>
                <a:cubicBezTo>
                  <a:pt x="4081920" y="-40602"/>
                  <a:pt x="4258272" y="-2441"/>
                  <a:pt x="4504380" y="0"/>
                </a:cubicBezTo>
                <a:cubicBezTo>
                  <a:pt x="4760039" y="21121"/>
                  <a:pt x="4866555" y="-1351"/>
                  <a:pt x="5101346" y="0"/>
                </a:cubicBezTo>
                <a:cubicBezTo>
                  <a:pt x="5336279" y="1859"/>
                  <a:pt x="5465100" y="30801"/>
                  <a:pt x="5779717" y="0"/>
                </a:cubicBezTo>
                <a:cubicBezTo>
                  <a:pt x="6117018" y="-2879"/>
                  <a:pt x="6273497" y="-5002"/>
                  <a:pt x="6620896" y="0"/>
                </a:cubicBezTo>
                <a:cubicBezTo>
                  <a:pt x="6972306" y="38666"/>
                  <a:pt x="6992056" y="28334"/>
                  <a:pt x="7136458" y="0"/>
                </a:cubicBezTo>
                <a:cubicBezTo>
                  <a:pt x="7325567" y="-61201"/>
                  <a:pt x="7766555" y="-88399"/>
                  <a:pt x="8140446" y="0"/>
                </a:cubicBezTo>
                <a:cubicBezTo>
                  <a:pt x="8140031" y="7748"/>
                  <a:pt x="8139515" y="13015"/>
                  <a:pt x="8140446" y="18288"/>
                </a:cubicBezTo>
                <a:cubicBezTo>
                  <a:pt x="7892673" y="-4012"/>
                  <a:pt x="7668025" y="650"/>
                  <a:pt x="7543480" y="18288"/>
                </a:cubicBezTo>
                <a:cubicBezTo>
                  <a:pt x="7406710" y="-3467"/>
                  <a:pt x="7207646" y="8893"/>
                  <a:pt x="7109323" y="18288"/>
                </a:cubicBezTo>
                <a:cubicBezTo>
                  <a:pt x="6993037" y="49011"/>
                  <a:pt x="6598723" y="59405"/>
                  <a:pt x="6430952" y="18288"/>
                </a:cubicBezTo>
                <a:cubicBezTo>
                  <a:pt x="6284771" y="15315"/>
                  <a:pt x="6162730" y="20350"/>
                  <a:pt x="5915391" y="18288"/>
                </a:cubicBezTo>
                <a:cubicBezTo>
                  <a:pt x="5684668" y="13603"/>
                  <a:pt x="5422852" y="53618"/>
                  <a:pt x="5237020" y="18288"/>
                </a:cubicBezTo>
                <a:cubicBezTo>
                  <a:pt x="5035482" y="26296"/>
                  <a:pt x="4719808" y="55145"/>
                  <a:pt x="4558650" y="18288"/>
                </a:cubicBezTo>
                <a:cubicBezTo>
                  <a:pt x="4375169" y="-35587"/>
                  <a:pt x="4137553" y="12086"/>
                  <a:pt x="3880279" y="18288"/>
                </a:cubicBezTo>
                <a:cubicBezTo>
                  <a:pt x="3624533" y="32648"/>
                  <a:pt x="3467387" y="6480"/>
                  <a:pt x="3201909" y="18288"/>
                </a:cubicBezTo>
                <a:cubicBezTo>
                  <a:pt x="2918126" y="73342"/>
                  <a:pt x="2717830" y="-17156"/>
                  <a:pt x="2604943" y="18288"/>
                </a:cubicBezTo>
                <a:cubicBezTo>
                  <a:pt x="2496133" y="44525"/>
                  <a:pt x="2003915" y="18254"/>
                  <a:pt x="1845168" y="18288"/>
                </a:cubicBezTo>
                <a:cubicBezTo>
                  <a:pt x="1694518" y="14989"/>
                  <a:pt x="1344959" y="44188"/>
                  <a:pt x="1166797" y="18288"/>
                </a:cubicBezTo>
                <a:cubicBezTo>
                  <a:pt x="935925" y="69451"/>
                  <a:pt x="319712" y="-63972"/>
                  <a:pt x="0" y="18288"/>
                </a:cubicBezTo>
                <a:cubicBezTo>
                  <a:pt x="1307" y="12414"/>
                  <a:pt x="-32" y="574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140446"/>
                      <a:gd name="connsiteY0" fmla="*/ 0 h 18288"/>
                      <a:gd name="connsiteX1" fmla="*/ 434157 w 8140446"/>
                      <a:gd name="connsiteY1" fmla="*/ 0 h 18288"/>
                      <a:gd name="connsiteX2" fmla="*/ 1193932 w 8140446"/>
                      <a:gd name="connsiteY2" fmla="*/ 0 h 18288"/>
                      <a:gd name="connsiteX3" fmla="*/ 1628089 w 8140446"/>
                      <a:gd name="connsiteY3" fmla="*/ 0 h 18288"/>
                      <a:gd name="connsiteX4" fmla="*/ 2225055 w 8140446"/>
                      <a:gd name="connsiteY4" fmla="*/ 0 h 18288"/>
                      <a:gd name="connsiteX5" fmla="*/ 3066235 w 8140446"/>
                      <a:gd name="connsiteY5" fmla="*/ 0 h 18288"/>
                      <a:gd name="connsiteX6" fmla="*/ 3744605 w 8140446"/>
                      <a:gd name="connsiteY6" fmla="*/ 0 h 18288"/>
                      <a:gd name="connsiteX7" fmla="*/ 4504380 w 8140446"/>
                      <a:gd name="connsiteY7" fmla="*/ 0 h 18288"/>
                      <a:gd name="connsiteX8" fmla="*/ 5101346 w 8140446"/>
                      <a:gd name="connsiteY8" fmla="*/ 0 h 18288"/>
                      <a:gd name="connsiteX9" fmla="*/ 5779717 w 8140446"/>
                      <a:gd name="connsiteY9" fmla="*/ 0 h 18288"/>
                      <a:gd name="connsiteX10" fmla="*/ 6620896 w 8140446"/>
                      <a:gd name="connsiteY10" fmla="*/ 0 h 18288"/>
                      <a:gd name="connsiteX11" fmla="*/ 7136458 w 8140446"/>
                      <a:gd name="connsiteY11" fmla="*/ 0 h 18288"/>
                      <a:gd name="connsiteX12" fmla="*/ 8140446 w 8140446"/>
                      <a:gd name="connsiteY12" fmla="*/ 0 h 18288"/>
                      <a:gd name="connsiteX13" fmla="*/ 8140446 w 8140446"/>
                      <a:gd name="connsiteY13" fmla="*/ 18288 h 18288"/>
                      <a:gd name="connsiteX14" fmla="*/ 7543480 w 8140446"/>
                      <a:gd name="connsiteY14" fmla="*/ 18288 h 18288"/>
                      <a:gd name="connsiteX15" fmla="*/ 7109323 w 8140446"/>
                      <a:gd name="connsiteY15" fmla="*/ 18288 h 18288"/>
                      <a:gd name="connsiteX16" fmla="*/ 6430952 w 8140446"/>
                      <a:gd name="connsiteY16" fmla="*/ 18288 h 18288"/>
                      <a:gd name="connsiteX17" fmla="*/ 5915391 w 8140446"/>
                      <a:gd name="connsiteY17" fmla="*/ 18288 h 18288"/>
                      <a:gd name="connsiteX18" fmla="*/ 5237020 w 8140446"/>
                      <a:gd name="connsiteY18" fmla="*/ 18288 h 18288"/>
                      <a:gd name="connsiteX19" fmla="*/ 4558650 w 8140446"/>
                      <a:gd name="connsiteY19" fmla="*/ 18288 h 18288"/>
                      <a:gd name="connsiteX20" fmla="*/ 3880279 w 8140446"/>
                      <a:gd name="connsiteY20" fmla="*/ 18288 h 18288"/>
                      <a:gd name="connsiteX21" fmla="*/ 3201909 w 8140446"/>
                      <a:gd name="connsiteY21" fmla="*/ 18288 h 18288"/>
                      <a:gd name="connsiteX22" fmla="*/ 2604943 w 8140446"/>
                      <a:gd name="connsiteY22" fmla="*/ 18288 h 18288"/>
                      <a:gd name="connsiteX23" fmla="*/ 1845168 w 8140446"/>
                      <a:gd name="connsiteY23" fmla="*/ 18288 h 18288"/>
                      <a:gd name="connsiteX24" fmla="*/ 1166797 w 8140446"/>
                      <a:gd name="connsiteY24" fmla="*/ 18288 h 18288"/>
                      <a:gd name="connsiteX25" fmla="*/ 0 w 8140446"/>
                      <a:gd name="connsiteY25" fmla="*/ 18288 h 18288"/>
                      <a:gd name="connsiteX26" fmla="*/ 0 w 8140446"/>
                      <a:gd name="connsiteY26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8140446" h="18288" fill="none" extrusionOk="0">
                        <a:moveTo>
                          <a:pt x="0" y="0"/>
                        </a:moveTo>
                        <a:cubicBezTo>
                          <a:pt x="94920" y="9103"/>
                          <a:pt x="287892" y="-4966"/>
                          <a:pt x="434157" y="0"/>
                        </a:cubicBezTo>
                        <a:cubicBezTo>
                          <a:pt x="580422" y="4966"/>
                          <a:pt x="943595" y="-14182"/>
                          <a:pt x="1193932" y="0"/>
                        </a:cubicBezTo>
                        <a:cubicBezTo>
                          <a:pt x="1444270" y="14182"/>
                          <a:pt x="1472129" y="5523"/>
                          <a:pt x="1628089" y="0"/>
                        </a:cubicBezTo>
                        <a:cubicBezTo>
                          <a:pt x="1784049" y="-5523"/>
                          <a:pt x="1962419" y="-17322"/>
                          <a:pt x="2225055" y="0"/>
                        </a:cubicBezTo>
                        <a:cubicBezTo>
                          <a:pt x="2487691" y="17322"/>
                          <a:pt x="2700681" y="1311"/>
                          <a:pt x="3066235" y="0"/>
                        </a:cubicBezTo>
                        <a:cubicBezTo>
                          <a:pt x="3431789" y="-1311"/>
                          <a:pt x="3405662" y="25081"/>
                          <a:pt x="3744605" y="0"/>
                        </a:cubicBezTo>
                        <a:cubicBezTo>
                          <a:pt x="4083548" y="-25081"/>
                          <a:pt x="4265111" y="-11945"/>
                          <a:pt x="4504380" y="0"/>
                        </a:cubicBezTo>
                        <a:cubicBezTo>
                          <a:pt x="4743649" y="11945"/>
                          <a:pt x="4860394" y="-2832"/>
                          <a:pt x="5101346" y="0"/>
                        </a:cubicBezTo>
                        <a:cubicBezTo>
                          <a:pt x="5342298" y="2832"/>
                          <a:pt x="5456387" y="23676"/>
                          <a:pt x="5779717" y="0"/>
                        </a:cubicBezTo>
                        <a:cubicBezTo>
                          <a:pt x="6103047" y="-23676"/>
                          <a:pt x="6270379" y="-37291"/>
                          <a:pt x="6620896" y="0"/>
                        </a:cubicBezTo>
                        <a:cubicBezTo>
                          <a:pt x="6971413" y="37291"/>
                          <a:pt x="6989068" y="24674"/>
                          <a:pt x="7136458" y="0"/>
                        </a:cubicBezTo>
                        <a:cubicBezTo>
                          <a:pt x="7283848" y="-24674"/>
                          <a:pt x="7752532" y="-22436"/>
                          <a:pt x="8140446" y="0"/>
                        </a:cubicBezTo>
                        <a:cubicBezTo>
                          <a:pt x="8140314" y="7702"/>
                          <a:pt x="8140234" y="13511"/>
                          <a:pt x="8140446" y="18288"/>
                        </a:cubicBezTo>
                        <a:cubicBezTo>
                          <a:pt x="7906329" y="-3043"/>
                          <a:pt x="7681180" y="27465"/>
                          <a:pt x="7543480" y="18288"/>
                        </a:cubicBezTo>
                        <a:cubicBezTo>
                          <a:pt x="7405780" y="9111"/>
                          <a:pt x="7216607" y="3660"/>
                          <a:pt x="7109323" y="18288"/>
                        </a:cubicBezTo>
                        <a:cubicBezTo>
                          <a:pt x="7002039" y="32916"/>
                          <a:pt x="6576231" y="42692"/>
                          <a:pt x="6430952" y="18288"/>
                        </a:cubicBezTo>
                        <a:cubicBezTo>
                          <a:pt x="6285673" y="-6116"/>
                          <a:pt x="6138840" y="34521"/>
                          <a:pt x="5915391" y="18288"/>
                        </a:cubicBezTo>
                        <a:cubicBezTo>
                          <a:pt x="5691942" y="2055"/>
                          <a:pt x="5459460" y="51666"/>
                          <a:pt x="5237020" y="18288"/>
                        </a:cubicBezTo>
                        <a:cubicBezTo>
                          <a:pt x="5014580" y="-15090"/>
                          <a:pt x="4747677" y="40449"/>
                          <a:pt x="4558650" y="18288"/>
                        </a:cubicBezTo>
                        <a:cubicBezTo>
                          <a:pt x="4369623" y="-3873"/>
                          <a:pt x="4146061" y="12568"/>
                          <a:pt x="3880279" y="18288"/>
                        </a:cubicBezTo>
                        <a:cubicBezTo>
                          <a:pt x="3614497" y="24008"/>
                          <a:pt x="3473808" y="-12908"/>
                          <a:pt x="3201909" y="18288"/>
                        </a:cubicBezTo>
                        <a:cubicBezTo>
                          <a:pt x="2930010" y="49484"/>
                          <a:pt x="2728175" y="-3430"/>
                          <a:pt x="2604943" y="18288"/>
                        </a:cubicBezTo>
                        <a:cubicBezTo>
                          <a:pt x="2481711" y="40006"/>
                          <a:pt x="2004334" y="26952"/>
                          <a:pt x="1845168" y="18288"/>
                        </a:cubicBezTo>
                        <a:cubicBezTo>
                          <a:pt x="1686003" y="9624"/>
                          <a:pt x="1375070" y="37580"/>
                          <a:pt x="1166797" y="18288"/>
                        </a:cubicBezTo>
                        <a:cubicBezTo>
                          <a:pt x="958524" y="-1004"/>
                          <a:pt x="342846" y="8880"/>
                          <a:pt x="0" y="18288"/>
                        </a:cubicBezTo>
                        <a:cubicBezTo>
                          <a:pt x="129" y="13298"/>
                          <a:pt x="-675" y="6857"/>
                          <a:pt x="0" y="0"/>
                        </a:cubicBezTo>
                        <a:close/>
                      </a:path>
                      <a:path w="8140446" h="18288" stroke="0" extrusionOk="0">
                        <a:moveTo>
                          <a:pt x="0" y="0"/>
                        </a:moveTo>
                        <a:cubicBezTo>
                          <a:pt x="142435" y="-24533"/>
                          <a:pt x="380026" y="17447"/>
                          <a:pt x="596966" y="0"/>
                        </a:cubicBezTo>
                        <a:cubicBezTo>
                          <a:pt x="813906" y="-17447"/>
                          <a:pt x="830530" y="13462"/>
                          <a:pt x="1031123" y="0"/>
                        </a:cubicBezTo>
                        <a:cubicBezTo>
                          <a:pt x="1231716" y="-13462"/>
                          <a:pt x="1634038" y="0"/>
                          <a:pt x="1872303" y="0"/>
                        </a:cubicBezTo>
                        <a:cubicBezTo>
                          <a:pt x="2110568" y="0"/>
                          <a:pt x="2261934" y="-25727"/>
                          <a:pt x="2469269" y="0"/>
                        </a:cubicBezTo>
                        <a:cubicBezTo>
                          <a:pt x="2676604" y="25727"/>
                          <a:pt x="2790440" y="16284"/>
                          <a:pt x="3066235" y="0"/>
                        </a:cubicBezTo>
                        <a:cubicBezTo>
                          <a:pt x="3342030" y="-16284"/>
                          <a:pt x="3685603" y="41976"/>
                          <a:pt x="3907414" y="0"/>
                        </a:cubicBezTo>
                        <a:cubicBezTo>
                          <a:pt x="4129225" y="-41976"/>
                          <a:pt x="4177416" y="-7598"/>
                          <a:pt x="4422976" y="0"/>
                        </a:cubicBezTo>
                        <a:cubicBezTo>
                          <a:pt x="4668536" y="7598"/>
                          <a:pt x="5023499" y="-28058"/>
                          <a:pt x="5264155" y="0"/>
                        </a:cubicBezTo>
                        <a:cubicBezTo>
                          <a:pt x="5504811" y="28058"/>
                          <a:pt x="5703675" y="13288"/>
                          <a:pt x="6105335" y="0"/>
                        </a:cubicBezTo>
                        <a:cubicBezTo>
                          <a:pt x="6506995" y="-13288"/>
                          <a:pt x="6455516" y="-5124"/>
                          <a:pt x="6783705" y="0"/>
                        </a:cubicBezTo>
                        <a:cubicBezTo>
                          <a:pt x="7111894" y="5124"/>
                          <a:pt x="7512856" y="10604"/>
                          <a:pt x="8140446" y="0"/>
                        </a:cubicBezTo>
                        <a:cubicBezTo>
                          <a:pt x="8140458" y="8833"/>
                          <a:pt x="8140986" y="9830"/>
                          <a:pt x="8140446" y="18288"/>
                        </a:cubicBezTo>
                        <a:cubicBezTo>
                          <a:pt x="7959314" y="3345"/>
                          <a:pt x="7870113" y="10437"/>
                          <a:pt x="7706289" y="18288"/>
                        </a:cubicBezTo>
                        <a:cubicBezTo>
                          <a:pt x="7542465" y="26139"/>
                          <a:pt x="7157940" y="17482"/>
                          <a:pt x="6865109" y="18288"/>
                        </a:cubicBezTo>
                        <a:cubicBezTo>
                          <a:pt x="6572278" y="19094"/>
                          <a:pt x="6524256" y="38051"/>
                          <a:pt x="6349548" y="18288"/>
                        </a:cubicBezTo>
                        <a:cubicBezTo>
                          <a:pt x="6174840" y="-1475"/>
                          <a:pt x="5951624" y="174"/>
                          <a:pt x="5671177" y="18288"/>
                        </a:cubicBezTo>
                        <a:cubicBezTo>
                          <a:pt x="5390730" y="36402"/>
                          <a:pt x="5222992" y="60058"/>
                          <a:pt x="4829998" y="18288"/>
                        </a:cubicBezTo>
                        <a:cubicBezTo>
                          <a:pt x="4437004" y="-23482"/>
                          <a:pt x="4344181" y="39087"/>
                          <a:pt x="4151627" y="18288"/>
                        </a:cubicBezTo>
                        <a:cubicBezTo>
                          <a:pt x="3959073" y="-2511"/>
                          <a:pt x="3886970" y="32875"/>
                          <a:pt x="3717470" y="18288"/>
                        </a:cubicBezTo>
                        <a:cubicBezTo>
                          <a:pt x="3547970" y="3701"/>
                          <a:pt x="3451521" y="31872"/>
                          <a:pt x="3201909" y="18288"/>
                        </a:cubicBezTo>
                        <a:cubicBezTo>
                          <a:pt x="2952297" y="4704"/>
                          <a:pt x="2543413" y="6029"/>
                          <a:pt x="2360729" y="18288"/>
                        </a:cubicBezTo>
                        <a:cubicBezTo>
                          <a:pt x="2178045" y="30547"/>
                          <a:pt x="1906056" y="25847"/>
                          <a:pt x="1682359" y="18288"/>
                        </a:cubicBezTo>
                        <a:cubicBezTo>
                          <a:pt x="1458662" y="10730"/>
                          <a:pt x="1330405" y="8046"/>
                          <a:pt x="1166797" y="18288"/>
                        </a:cubicBezTo>
                        <a:cubicBezTo>
                          <a:pt x="1003189" y="28530"/>
                          <a:pt x="278098" y="19533"/>
                          <a:pt x="0" y="18288"/>
                        </a:cubicBezTo>
                        <a:cubicBezTo>
                          <a:pt x="74" y="14054"/>
                          <a:pt x="-46" y="699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17755-C305-39BA-D55F-0851DFA73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900" dirty="0"/>
          </a:p>
          <a:p>
            <a:r>
              <a:rPr lang="en-US" sz="1900" dirty="0"/>
              <a:t>Reports to Assistant Town Manager</a:t>
            </a:r>
          </a:p>
          <a:p>
            <a:pPr lvl="1"/>
            <a:r>
              <a:rPr lang="en-US" sz="1900" dirty="0"/>
              <a:t>Leads Human Resource functions</a:t>
            </a:r>
          </a:p>
          <a:p>
            <a:pPr lvl="2"/>
            <a:r>
              <a:rPr lang="en-US" sz="1900" dirty="0"/>
              <a:t>Develop for review and approvement, and subsequently oversees implementation of, all HR processes – recruiting, on-boarding, job definition, documentation, compensation and benefits, performance management, training, coaching and development,  exiting and knowledge transference</a:t>
            </a:r>
          </a:p>
          <a:p>
            <a:pPr lvl="2"/>
            <a:r>
              <a:rPr lang="en-US" sz="1900" dirty="0"/>
              <a:t>Serves as facilitator/coach for individuals and groups as appropriate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C13F65-D7CD-D010-26D0-FC6DE5B9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endParaRPr lang="en-US" sz="700" dirty="0"/>
          </a:p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383A56E0-A583-2141-8A52-1ED064DE5955}" type="slidenum">
              <a:rPr lang="en-US" sz="700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9</a:t>
            </a:fld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385827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170621</TotalTime>
  <Words>687</Words>
  <Application>Microsoft Macintosh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Chilmark Organizational Review  Human Resource Board Update and Discussion 3/2/23</vt:lpstr>
      <vt:lpstr>Agenda</vt:lpstr>
      <vt:lpstr> Final Recommendations Process</vt:lpstr>
      <vt:lpstr>Recommendations</vt:lpstr>
      <vt:lpstr>PowerPoint Presentation</vt:lpstr>
      <vt:lpstr>Organization Chart Notes</vt:lpstr>
      <vt:lpstr>Recommendations: Town Administrator Role Overview</vt:lpstr>
      <vt:lpstr>Recommendations: Assistant Town Administrator</vt:lpstr>
      <vt:lpstr>Recommendations: Director of Human Resources</vt:lpstr>
      <vt:lpstr>Recommendations: Process Design</vt:lpstr>
      <vt:lpstr>Recommendations: Process Design</vt:lpstr>
      <vt:lpstr>Next Steps</vt:lpstr>
    </vt:vector>
  </TitlesOfParts>
  <Company>Sherbrooke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Hexter, James</dc:creator>
  <cp:lastModifiedBy>Donald Leopold</cp:lastModifiedBy>
  <cp:revision>2116</cp:revision>
  <cp:lastPrinted>2023-01-06T20:01:20Z</cp:lastPrinted>
  <dcterms:created xsi:type="dcterms:W3CDTF">2011-01-29T16:45:29Z</dcterms:created>
  <dcterms:modified xsi:type="dcterms:W3CDTF">2023-03-09T13:39:36Z</dcterms:modified>
</cp:coreProperties>
</file>