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6" r:id="rId5"/>
    <p:sldId id="307" r:id="rId6"/>
    <p:sldId id="333" r:id="rId7"/>
    <p:sldId id="335" r:id="rId8"/>
    <p:sldId id="337" r:id="rId9"/>
    <p:sldId id="342" r:id="rId10"/>
    <p:sldId id="334" r:id="rId11"/>
    <p:sldId id="314" r:id="rId12"/>
    <p:sldId id="313" r:id="rId13"/>
    <p:sldId id="339" r:id="rId14"/>
    <p:sldId id="340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2A"/>
    <a:srgbClr val="404F21"/>
    <a:srgbClr val="C5450B"/>
    <a:srgbClr val="359B50"/>
    <a:srgbClr val="4DB628"/>
    <a:srgbClr val="D8D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D5297-E693-437A-906B-E8E9A31B728A}" v="13" dt="2020-11-09T20:28:53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94660"/>
  </p:normalViewPr>
  <p:slideViewPr>
    <p:cSldViewPr snapToObjects="1">
      <p:cViewPr varScale="1">
        <p:scale>
          <a:sx n="92" d="100"/>
          <a:sy n="92" d="100"/>
        </p:scale>
        <p:origin x="768" y="90"/>
      </p:cViewPr>
      <p:guideLst>
        <p:guide orient="horz" pos="1968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rgo" userId="a0aa5870-9b9e-4105-b8a3-b37d16e08f24" providerId="ADAL" clId="{9BAD5297-E693-437A-906B-E8E9A31B728A}"/>
    <pc:docChg chg="custSel addSld delSld modSld">
      <pc:chgData name="Liz Argo" userId="a0aa5870-9b9e-4105-b8a3-b37d16e08f24" providerId="ADAL" clId="{9BAD5297-E693-437A-906B-E8E9A31B728A}" dt="2020-11-09T20:28:53.347" v="262" actId="1035"/>
      <pc:docMkLst>
        <pc:docMk/>
      </pc:docMkLst>
      <pc:sldChg chg="modSp mod">
        <pc:chgData name="Liz Argo" userId="a0aa5870-9b9e-4105-b8a3-b37d16e08f24" providerId="ADAL" clId="{9BAD5297-E693-437A-906B-E8E9A31B728A}" dt="2020-11-09T20:28:53.347" v="262" actId="1035"/>
        <pc:sldMkLst>
          <pc:docMk/>
          <pc:sldMk cId="1763143264" sldId="314"/>
        </pc:sldMkLst>
        <pc:spChg chg="mod">
          <ac:chgData name="Liz Argo" userId="a0aa5870-9b9e-4105-b8a3-b37d16e08f24" providerId="ADAL" clId="{9BAD5297-E693-437A-906B-E8E9A31B728A}" dt="2020-11-09T20:28:53.347" v="262" actId="1035"/>
          <ac:spMkLst>
            <pc:docMk/>
            <pc:sldMk cId="1763143264" sldId="314"/>
            <ac:spMk id="10" creationId="{72468822-37B7-43BF-A4C0-83CEEFB6AF37}"/>
          </ac:spMkLst>
        </pc:spChg>
        <pc:spChg chg="mod">
          <ac:chgData name="Liz Argo" userId="a0aa5870-9b9e-4105-b8a3-b37d16e08f24" providerId="ADAL" clId="{9BAD5297-E693-437A-906B-E8E9A31B728A}" dt="2020-11-09T20:28:53.347" v="262" actId="1035"/>
          <ac:spMkLst>
            <pc:docMk/>
            <pc:sldMk cId="1763143264" sldId="314"/>
            <ac:spMk id="18" creationId="{387152DF-CB89-4EBA-B1B0-DD70B60F0D31}"/>
          </ac:spMkLst>
        </pc:spChg>
        <pc:picChg chg="mod">
          <ac:chgData name="Liz Argo" userId="a0aa5870-9b9e-4105-b8a3-b37d16e08f24" providerId="ADAL" clId="{9BAD5297-E693-437A-906B-E8E9A31B728A}" dt="2020-11-09T20:28:53.347" v="262" actId="1035"/>
          <ac:picMkLst>
            <pc:docMk/>
            <pc:sldMk cId="1763143264" sldId="314"/>
            <ac:picMk id="19" creationId="{DF0968E5-ADB9-48CA-99B4-5006C72A9910}"/>
          </ac:picMkLst>
        </pc:picChg>
      </pc:sldChg>
      <pc:sldChg chg="del">
        <pc:chgData name="Liz Argo" userId="a0aa5870-9b9e-4105-b8a3-b37d16e08f24" providerId="ADAL" clId="{9BAD5297-E693-437A-906B-E8E9A31B728A}" dt="2020-11-09T20:01:15.740" v="1" actId="47"/>
        <pc:sldMkLst>
          <pc:docMk/>
          <pc:sldMk cId="1301210956" sldId="338"/>
        </pc:sldMkLst>
      </pc:sldChg>
      <pc:sldChg chg="delSp modSp add mod">
        <pc:chgData name="Liz Argo" userId="a0aa5870-9b9e-4105-b8a3-b37d16e08f24" providerId="ADAL" clId="{9BAD5297-E693-437A-906B-E8E9A31B728A}" dt="2020-11-09T20:08:02.710" v="220" actId="1076"/>
        <pc:sldMkLst>
          <pc:docMk/>
          <pc:sldMk cId="3620749469" sldId="339"/>
        </pc:sldMkLst>
        <pc:spChg chg="mod">
          <ac:chgData name="Liz Argo" userId="a0aa5870-9b9e-4105-b8a3-b37d16e08f24" providerId="ADAL" clId="{9BAD5297-E693-437A-906B-E8E9A31B728A}" dt="2020-11-09T20:07:45.114" v="210" actId="1076"/>
          <ac:spMkLst>
            <pc:docMk/>
            <pc:sldMk cId="3620749469" sldId="339"/>
            <ac:spMk id="7" creationId="{4D244411-0F4D-4FD7-A528-E71591F2EB17}"/>
          </ac:spMkLst>
        </pc:spChg>
        <pc:spChg chg="mod">
          <ac:chgData name="Liz Argo" userId="a0aa5870-9b9e-4105-b8a3-b37d16e08f24" providerId="ADAL" clId="{9BAD5297-E693-437A-906B-E8E9A31B728A}" dt="2020-11-09T20:07:50.620" v="218" actId="20577"/>
          <ac:spMkLst>
            <pc:docMk/>
            <pc:sldMk cId="3620749469" sldId="339"/>
            <ac:spMk id="8" creationId="{0942328B-2089-4997-BADF-196621AB99E8}"/>
          </ac:spMkLst>
        </pc:spChg>
        <pc:spChg chg="mod">
          <ac:chgData name="Liz Argo" userId="a0aa5870-9b9e-4105-b8a3-b37d16e08f24" providerId="ADAL" clId="{9BAD5297-E693-437A-906B-E8E9A31B728A}" dt="2020-11-09T20:08:02.710" v="220" actId="1076"/>
          <ac:spMkLst>
            <pc:docMk/>
            <pc:sldMk cId="3620749469" sldId="339"/>
            <ac:spMk id="10" creationId="{A0495905-1B7F-4315-81DA-352537561577}"/>
          </ac:spMkLst>
        </pc:spChg>
        <pc:picChg chg="mod">
          <ac:chgData name="Liz Argo" userId="a0aa5870-9b9e-4105-b8a3-b37d16e08f24" providerId="ADAL" clId="{9BAD5297-E693-437A-906B-E8E9A31B728A}" dt="2020-11-09T20:06:11.004" v="140" actId="1076"/>
          <ac:picMkLst>
            <pc:docMk/>
            <pc:sldMk cId="3620749469" sldId="339"/>
            <ac:picMk id="2" creationId="{60A88945-31FB-4C24-B801-3682A00AF90C}"/>
          </ac:picMkLst>
        </pc:picChg>
        <pc:picChg chg="del">
          <ac:chgData name="Liz Argo" userId="a0aa5870-9b9e-4105-b8a3-b37d16e08f24" providerId="ADAL" clId="{9BAD5297-E693-437A-906B-E8E9A31B728A}" dt="2020-11-09T20:02:47.919" v="4" actId="478"/>
          <ac:picMkLst>
            <pc:docMk/>
            <pc:sldMk cId="3620749469" sldId="339"/>
            <ac:picMk id="3" creationId="{57DFEB7D-2DBD-4D6B-9A5D-DCA39DA6F9EA}"/>
          </ac:picMkLst>
        </pc:picChg>
      </pc:sldChg>
      <pc:sldChg chg="add">
        <pc:chgData name="Liz Argo" userId="a0aa5870-9b9e-4105-b8a3-b37d16e08f24" providerId="ADAL" clId="{9BAD5297-E693-437A-906B-E8E9A31B728A}" dt="2020-11-09T20:01:05.260" v="0"/>
        <pc:sldMkLst>
          <pc:docMk/>
          <pc:sldMk cId="1226457968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945265E-3744-45DB-ADBC-0C3BEB962BC7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6C17B82-C630-4FAE-AD46-C597706EF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6110210-609E-450C-B4B7-15DFAD0B492B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6" tIns="46588" rIns="93176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11C09B7-B11C-4BD9-855F-E621367F2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8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1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68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1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04CB3B-263B-4D2B-942A-0EA5B2B5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A2C785-6FCA-4B85-AE16-C4D50D060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B352A1-4F4A-48EA-8CA7-D5A17CFF6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921419" indent="-38453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1783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1776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0169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5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09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13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17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4DFD6-158E-4AFB-9BF7-0F7137F0A731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04CB3B-263B-4D2B-942A-0EA5B2B5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A2C785-6FCA-4B85-AE16-C4D50D060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B352A1-4F4A-48EA-8CA7-D5A17CFF6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921419" indent="-38453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1783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1776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0169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5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09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13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17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4DFD6-158E-4AFB-9BF7-0F7137F0A73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0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04CB3B-263B-4D2B-942A-0EA5B2B5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A2C785-6FCA-4B85-AE16-C4D50D060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B352A1-4F4A-48EA-8CA7-D5A17CFF6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921419" indent="-38453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1783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1776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0169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5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09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13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17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4DFD6-158E-4AFB-9BF7-0F7137F0A731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4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04CB3B-263B-4D2B-942A-0EA5B2B5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A2C785-6FCA-4B85-AE16-C4D50D060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B352A1-4F4A-48EA-8CA7-D5A17CFF6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921419" indent="-38453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1783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1776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0169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5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09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13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17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4DFD6-158E-4AFB-9BF7-0F7137F0A731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46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3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C04CB3B-263B-4D2B-942A-0EA5B2B5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A2C785-6FCA-4B85-AE16-C4D50D060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CB352A1-4F4A-48EA-8CA7-D5A17CFF6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921419" indent="-384530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71783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41776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10169" indent="-2333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705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0969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13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1770" indent="-233397" defTabSz="4604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4DFD6-158E-4AFB-9BF7-0F7137F0A731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0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72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8651795" indent="-381859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698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577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56" indent="-2329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36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1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094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59973" indent="-232939" defTabSz="465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4B110D-1614-4336-A8F8-CF431DFA8D44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6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6028-F587-48F4-A15C-E632D56EE256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3C35-58CF-4894-B2A2-7D9AE6B41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54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434B-8ABA-4D4A-9065-BE01605B16AC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2EFF-127D-4F15-B7CA-F6C901F6C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DE4-9029-4607-B460-55C54A3346E9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D1D4-985C-4704-9D74-AD6A15BAB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8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C6B-C0C8-42C9-BB4E-A0BE009AA68B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A5FC-FA22-4A49-83B0-887EF0E60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CFC2-2FF1-42F0-9A02-472A2785FA0A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E909-10D9-4C12-AEA2-643E1145D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1738-3CD5-4445-A73E-54006F3DE656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E36B-9833-4491-B9E2-6F9B46470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4E6C-63C8-4FC0-92E1-10F0D749576F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1E51-2F72-4F9E-BC75-25300A04B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4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D837-B7A4-403F-AE03-F113F58E11D4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0298-C8CF-451F-966D-1EB7B0D99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694B-1FCF-46DD-B5D2-EB59CD47AD4F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73C3-34C1-4FC3-9891-9BED5BE95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57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9646-3179-4B03-89FF-DC0CD9472479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9F51-8194-4D7F-A01D-460F97051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38F2-F42F-42BC-99A3-E184FEBD5187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D2C1-3A24-44FA-8767-016757261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6503C14-27FE-4B7B-9C81-7D7C44116624}" type="datetime1">
              <a:rPr lang="en-US" altLang="en-US"/>
              <a:pPr>
                <a:defRPr/>
              </a:pPr>
              <a:t>11/9/2020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51EA944-8E6A-468A-B7C7-D9319508C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342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600" b="1">
                <a:solidFill>
                  <a:srgbClr val="3461B9"/>
                </a:solidFill>
              </a:rPr>
              <a:t>Next Steps:</a:t>
            </a:r>
            <a:br>
              <a:rPr lang="en-US" altLang="en-US" sz="2600" b="1">
                <a:solidFill>
                  <a:srgbClr val="3461B9"/>
                </a:solidFill>
              </a:rPr>
            </a:b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 Site Plan approval: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 i="1">
                <a:solidFill>
                  <a:srgbClr val="3461B9"/>
                </a:solidFill>
              </a:rPr>
              <a:t>Stormwater Plan</a:t>
            </a:r>
            <a:br>
              <a:rPr lang="en-US" altLang="en-US" sz="2600" b="1" i="1">
                <a:solidFill>
                  <a:srgbClr val="3461B9"/>
                </a:solidFill>
              </a:rPr>
            </a:br>
            <a:r>
              <a:rPr lang="en-US" altLang="en-US" sz="2600" b="1" i="1">
                <a:solidFill>
                  <a:srgbClr val="3461B9"/>
                </a:solidFill>
              </a:rPr>
              <a:t>etc.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NStar Interconnection Services Agreement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Secure Net Metering Credit Assurance 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 </a:t>
            </a:r>
            <a:br>
              <a:rPr lang="en-US" altLang="en-US" sz="2600" b="1">
                <a:solidFill>
                  <a:srgbClr val="3461B9"/>
                </a:solidFill>
              </a:rPr>
            </a:br>
            <a:endParaRPr lang="en-US" altLang="en-US" sz="2600" b="1">
              <a:solidFill>
                <a:srgbClr val="3461B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77341" y="-422275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10994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U:\FGW\FGW 2 turbines 12.15.15.jpg">
            <a:extLst>
              <a:ext uri="{FF2B5EF4-FFF2-40B4-BE49-F238E27FC236}">
                <a16:creationId xmlns:a16="http://schemas.microsoft.com/office/drawing/2014/main" id="{97A9ABEC-9285-4764-91B0-0F87B7BD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63" y="1099924"/>
            <a:ext cx="2732484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cvecinc.org/library/2015/04/CVEC-Board-Airport-Earth-Day-2015.jpg">
            <a:extLst>
              <a:ext uri="{FF2B5EF4-FFF2-40B4-BE49-F238E27FC236}">
                <a16:creationId xmlns:a16="http://schemas.microsoft.com/office/drawing/2014/main" id="{35A5E5D0-05F8-479A-B097-8902B7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7" b="6497"/>
          <a:stretch/>
        </p:blipFill>
        <p:spPr bwMode="auto">
          <a:xfrm>
            <a:off x="3000435" y="1443399"/>
            <a:ext cx="5662612" cy="269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06" y="673926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Town of Chilmark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7E93D0E-314B-435F-AB4F-95390619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540" y="5267828"/>
            <a:ext cx="782612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" b="1" dirty="0">
              <a:solidFill>
                <a:srgbClr val="26262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Liz Argo</a:t>
            </a:r>
            <a:r>
              <a:rPr lang="en-US" altLang="en-US" sz="2000" b="1" dirty="0">
                <a:solidFill>
                  <a:srgbClr val="262626"/>
                </a:solidFill>
              </a:rPr>
              <a:t>, Executive Director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Maria Marasco</a:t>
            </a:r>
            <a:r>
              <a:rPr lang="en-US" altLang="en-US" sz="2000" b="1" dirty="0">
                <a:solidFill>
                  <a:srgbClr val="262626"/>
                </a:solidFill>
              </a:rPr>
              <a:t>, Deputy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William Lake, </a:t>
            </a:r>
            <a:r>
              <a:rPr lang="en-US" altLang="en-US" sz="2000" b="1" dirty="0">
                <a:solidFill>
                  <a:srgbClr val="262626"/>
                </a:solidFill>
              </a:rPr>
              <a:t>President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Stephen Lewenberg</a:t>
            </a:r>
            <a:r>
              <a:rPr lang="en-US" altLang="en-US" sz="2000" b="1" dirty="0">
                <a:solidFill>
                  <a:srgbClr val="262626"/>
                </a:solidFill>
              </a:rPr>
              <a:t>, Representative for Chilmark</a:t>
            </a:r>
          </a:p>
        </p:txBody>
      </p:sp>
      <p:pic>
        <p:nvPicPr>
          <p:cNvPr id="2" name="Picture 2" descr="Energy Storage Systems: A closer look at the newest technology for energy  management - by John Mosher : NEREJ">
            <a:extLst>
              <a:ext uri="{FF2B5EF4-FFF2-40B4-BE49-F238E27FC236}">
                <a16:creationId xmlns:a16="http://schemas.microsoft.com/office/drawing/2014/main" id="{05A45E94-ABF1-4E59-9DF2-85EBFDA8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58" y="3606800"/>
            <a:ext cx="2856082" cy="16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D3F5D-EB42-4BE3-971C-C25ABE894AED}"/>
              </a:ext>
            </a:extLst>
          </p:cNvPr>
          <p:cNvSpPr txBox="1"/>
          <p:nvPr/>
        </p:nvSpPr>
        <p:spPr>
          <a:xfrm>
            <a:off x="1705248" y="1308176"/>
            <a:ext cx="136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FY20</a:t>
            </a:r>
          </a:p>
        </p:txBody>
      </p:sp>
    </p:spTree>
    <p:extLst>
      <p:ext uri="{BB962C8B-B14F-4D97-AF65-F5344CB8AC3E}">
        <p14:creationId xmlns:p14="http://schemas.microsoft.com/office/powerpoint/2010/main" val="8895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01647" y="-668149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53" y="503089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Round 6 Possibilities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3162FD-0FB7-47AB-9589-99035CB5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0F7D79-6129-42E1-8BF4-A8EEFE3C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48" y="170294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44411-0F4D-4FD7-A528-E71591F2EB17}"/>
              </a:ext>
            </a:extLst>
          </p:cNvPr>
          <p:cNvSpPr txBox="1"/>
          <p:nvPr/>
        </p:nvSpPr>
        <p:spPr>
          <a:xfrm>
            <a:off x="1411247" y="1417206"/>
            <a:ext cx="63215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Solar Carport Canopy or Roof Mounted Solar for Chilmark</a:t>
            </a:r>
          </a:p>
          <a:p>
            <a:pPr algn="ctr"/>
            <a:endParaRPr lang="en-US" sz="900" dirty="0"/>
          </a:p>
          <a:p>
            <a:pPr algn="ctr"/>
            <a:r>
              <a:rPr lang="en-US" dirty="0"/>
              <a:t>To provide power to adjacent facility</a:t>
            </a:r>
          </a:p>
          <a:p>
            <a:pPr algn="ctr"/>
            <a:r>
              <a:rPr lang="en-US" dirty="0"/>
              <a:t>To provide resilience with battery storage</a:t>
            </a: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88945-31FB-4C24-B801-3682A00AF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08" y="3736338"/>
            <a:ext cx="5540069" cy="266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2328B-2089-4997-BADF-196621AB99E8}"/>
              </a:ext>
            </a:extLst>
          </p:cNvPr>
          <p:cNvSpPr txBox="1"/>
          <p:nvPr/>
        </p:nvSpPr>
        <p:spPr>
          <a:xfrm>
            <a:off x="1359097" y="3972444"/>
            <a:ext cx="3505200" cy="37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Carport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95905-1B7F-4315-81DA-352537561577}"/>
              </a:ext>
            </a:extLst>
          </p:cNvPr>
          <p:cNvSpPr txBox="1"/>
          <p:nvPr/>
        </p:nvSpPr>
        <p:spPr>
          <a:xfrm>
            <a:off x="5016205" y="2760666"/>
            <a:ext cx="29772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participate in CVEC R6 RFP (~ Dec. ‘20)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Propose site(s)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Provide Letter of Intent</a:t>
            </a:r>
          </a:p>
        </p:txBody>
      </p:sp>
    </p:spTree>
    <p:extLst>
      <p:ext uri="{BB962C8B-B14F-4D97-AF65-F5344CB8AC3E}">
        <p14:creationId xmlns:p14="http://schemas.microsoft.com/office/powerpoint/2010/main" val="362074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342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600" b="1">
                <a:solidFill>
                  <a:srgbClr val="3461B9"/>
                </a:solidFill>
              </a:rPr>
              <a:t>Next Steps:</a:t>
            </a:r>
            <a:br>
              <a:rPr lang="en-US" altLang="en-US" sz="2600" b="1">
                <a:solidFill>
                  <a:srgbClr val="3461B9"/>
                </a:solidFill>
              </a:rPr>
            </a:b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 Site Plan approval: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 i="1">
                <a:solidFill>
                  <a:srgbClr val="3461B9"/>
                </a:solidFill>
              </a:rPr>
              <a:t>Stormwater Plan</a:t>
            </a:r>
            <a:br>
              <a:rPr lang="en-US" altLang="en-US" sz="2600" b="1" i="1">
                <a:solidFill>
                  <a:srgbClr val="3461B9"/>
                </a:solidFill>
              </a:rPr>
            </a:br>
            <a:r>
              <a:rPr lang="en-US" altLang="en-US" sz="2600" b="1" i="1">
                <a:solidFill>
                  <a:srgbClr val="3461B9"/>
                </a:solidFill>
              </a:rPr>
              <a:t>etc.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NStar Interconnection Services Agreement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Secure Net Metering Credit Assurance </a:t>
            </a:r>
            <a:br>
              <a:rPr lang="en-US" altLang="en-US" sz="2600" b="1">
                <a:solidFill>
                  <a:srgbClr val="3461B9"/>
                </a:solidFill>
              </a:rPr>
            </a:br>
            <a:r>
              <a:rPr lang="en-US" altLang="en-US" sz="2600" b="1">
                <a:solidFill>
                  <a:srgbClr val="3461B9"/>
                </a:solidFill>
              </a:rPr>
              <a:t> </a:t>
            </a:r>
            <a:br>
              <a:rPr lang="en-US" altLang="en-US" sz="2600" b="1">
                <a:solidFill>
                  <a:srgbClr val="3461B9"/>
                </a:solidFill>
              </a:rPr>
            </a:br>
            <a:endParaRPr lang="en-US" altLang="en-US" sz="2600" b="1">
              <a:solidFill>
                <a:srgbClr val="3461B9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77341" y="-422275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94" y="21623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U:\FGW\FGW 2 turbines 12.15.15.jpg">
            <a:extLst>
              <a:ext uri="{FF2B5EF4-FFF2-40B4-BE49-F238E27FC236}">
                <a16:creationId xmlns:a16="http://schemas.microsoft.com/office/drawing/2014/main" id="{97A9ABEC-9285-4764-91B0-0F87B7BD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77" y="852609"/>
            <a:ext cx="2732484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cvecinc.org/library/2015/04/CVEC-Board-Airport-Earth-Day-2015.jpg">
            <a:extLst>
              <a:ext uri="{FF2B5EF4-FFF2-40B4-BE49-F238E27FC236}">
                <a16:creationId xmlns:a16="http://schemas.microsoft.com/office/drawing/2014/main" id="{35A5E5D0-05F8-479A-B097-8902B7DA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" b="7936"/>
          <a:stretch>
            <a:fillRect/>
          </a:stretch>
        </p:blipFill>
        <p:spPr bwMode="auto">
          <a:xfrm>
            <a:off x="3028181" y="1667648"/>
            <a:ext cx="5662612" cy="31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mage result for lithium ion battery storage container interior">
            <a:extLst>
              <a:ext uri="{FF2B5EF4-FFF2-40B4-BE49-F238E27FC236}">
                <a16:creationId xmlns:a16="http://schemas.microsoft.com/office/drawing/2014/main" id="{9539F7B7-333F-4F9D-B887-F7F646BD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7" y="3796148"/>
            <a:ext cx="3391537" cy="226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44" y="800828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7DD5DA6-8B78-4AD9-83EB-77EB3928A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25346"/>
            <a:ext cx="782612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" b="1" dirty="0">
              <a:solidFill>
                <a:srgbClr val="26262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Liz Argo</a:t>
            </a:r>
            <a:r>
              <a:rPr lang="en-US" altLang="en-US" sz="2000" b="1" dirty="0">
                <a:solidFill>
                  <a:srgbClr val="262626"/>
                </a:solidFill>
              </a:rPr>
              <a:t>, Executive Director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Maria Marasco</a:t>
            </a:r>
            <a:r>
              <a:rPr lang="en-US" altLang="en-US" sz="2000" b="1" dirty="0">
                <a:solidFill>
                  <a:srgbClr val="262626"/>
                </a:solidFill>
              </a:rPr>
              <a:t>, Deputy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William Lake, </a:t>
            </a:r>
            <a:r>
              <a:rPr lang="en-US" altLang="en-US" sz="2000" b="1" dirty="0">
                <a:solidFill>
                  <a:srgbClr val="262626"/>
                </a:solidFill>
              </a:rPr>
              <a:t>President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262626"/>
                </a:solidFill>
              </a:rPr>
              <a:t>Stephen Lewenberg</a:t>
            </a:r>
            <a:r>
              <a:rPr lang="en-US" altLang="en-US" sz="2000" b="1" dirty="0">
                <a:solidFill>
                  <a:srgbClr val="262626"/>
                </a:solidFill>
              </a:rPr>
              <a:t>, Representative for Chilmark</a:t>
            </a:r>
          </a:p>
        </p:txBody>
      </p:sp>
    </p:spTree>
    <p:extLst>
      <p:ext uri="{BB962C8B-B14F-4D97-AF65-F5344CB8AC3E}">
        <p14:creationId xmlns:p14="http://schemas.microsoft.com/office/powerpoint/2010/main" val="210001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0C2E6-5BB0-4445-8E6C-D5BD424C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-331788"/>
            <a:ext cx="7772400" cy="19208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4099" name="Picture 4" descr="cvec four color logo">
            <a:extLst>
              <a:ext uri="{FF2B5EF4-FFF2-40B4-BE49-F238E27FC236}">
                <a16:creationId xmlns:a16="http://schemas.microsoft.com/office/drawing/2014/main" id="{AB3C79E8-50E3-41A6-A06F-8D7E851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A0EBF-B1D0-49B7-8379-C475505B12C1}"/>
              </a:ext>
            </a:extLst>
          </p:cNvPr>
          <p:cNvSpPr txBox="1">
            <a:spLocks/>
          </p:cNvSpPr>
          <p:nvPr/>
        </p:nvSpPr>
        <p:spPr bwMode="auto">
          <a:xfrm>
            <a:off x="1876425" y="583001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254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Renewable Energy Installation and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1DBA2-461F-4167-BB5E-BD767B1B9C2A}"/>
              </a:ext>
            </a:extLst>
          </p:cNvPr>
          <p:cNvSpPr txBox="1"/>
          <p:nvPr/>
        </p:nvSpPr>
        <p:spPr>
          <a:xfrm>
            <a:off x="300569" y="1375588"/>
            <a:ext cx="8532700" cy="53895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000" dirty="0"/>
              <a:t>The Cape &amp; Vineyard Electric Cooperative was organized under State statute, Chapter 146, on September 12, 2007</a:t>
            </a:r>
          </a:p>
          <a:p>
            <a:pPr algn="ctr" eaLnBrk="1" hangingPunct="1">
              <a:defRPr/>
            </a:pPr>
            <a:endParaRPr lang="en-US" altLang="en-US" sz="1400" dirty="0"/>
          </a:p>
          <a:p>
            <a:pPr algn="ctr" eaLnBrk="1" hangingPunct="1">
              <a:defRPr/>
            </a:pPr>
            <a:r>
              <a:rPr lang="en-US" altLang="en-US" sz="2000" dirty="0"/>
              <a:t>Three initial members: The Cape Light Compact, Barnstable County              </a:t>
            </a:r>
          </a:p>
          <a:p>
            <a:pPr algn="ctr" eaLnBrk="1" hangingPunct="1">
              <a:defRPr/>
            </a:pPr>
            <a:r>
              <a:rPr lang="en-US" altLang="en-US" sz="2000" dirty="0"/>
              <a:t>                   and the Town of Barnstable</a:t>
            </a:r>
          </a:p>
          <a:p>
            <a:pPr eaLnBrk="1" hangingPunct="1">
              <a:defRPr/>
            </a:pPr>
            <a:endParaRPr lang="en-US" altLang="en-US" sz="600" dirty="0"/>
          </a:p>
          <a:p>
            <a:pPr lvl="1" eaLnBrk="1" hangingPunct="1">
              <a:defRPr/>
            </a:pPr>
            <a:r>
              <a:rPr lang="en-US" altLang="en-US" sz="2300" b="1" dirty="0"/>
              <a:t>Now: 24 municipal members from on and off-Cape and 9 district participants</a:t>
            </a:r>
            <a:r>
              <a:rPr lang="en-US" altLang="en-US" sz="2300" dirty="0"/>
              <a:t> </a:t>
            </a:r>
          </a:p>
          <a:p>
            <a:pPr lvl="1"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200" dirty="0"/>
              <a:t>   +++++++++++++++++++++++++++++++++++++++++++++++++++++++++++++++++</a:t>
            </a:r>
          </a:p>
          <a:p>
            <a:pPr eaLnBrk="1" hangingPunct="1">
              <a:defRPr/>
            </a:pPr>
            <a:r>
              <a:rPr lang="en-US" altLang="en-US" dirty="0"/>
              <a:t>   </a:t>
            </a:r>
          </a:p>
          <a:p>
            <a:pPr eaLnBrk="1" hangingPunct="1">
              <a:defRPr/>
            </a:pPr>
            <a:r>
              <a:rPr lang="en-US" altLang="en-US" sz="2800" dirty="0"/>
              <a:t>    Mission: Renewable Energy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q"/>
              <a:defRPr/>
            </a:pPr>
            <a:endParaRPr lang="en-US" altLang="en-US" sz="1050" dirty="0"/>
          </a:p>
          <a:p>
            <a:pPr marL="8001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Power sales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Net Metering Credit benefits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ISO-NE market benefits to stabilize grid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000" dirty="0"/>
              <a:t>Electric Vehicle (EV cars and stations)</a:t>
            </a:r>
          </a:p>
          <a:p>
            <a:pPr lvl="6">
              <a:lnSpc>
                <a:spcPct val="150000"/>
              </a:lnSpc>
              <a:defRPr/>
            </a:pPr>
            <a:endParaRPr lang="en-US" b="1" dirty="0">
              <a:latin typeface="Corbel" panose="020B0503020204020204" pitchFamily="34" charset="0"/>
              <a:ea typeface="ＭＳ Ｐゴシック" charset="-128"/>
            </a:endParaRP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500" b="1" dirty="0">
              <a:latin typeface="Corbel" panose="020B0503020204020204" pitchFamily="34" charset="0"/>
              <a:ea typeface="ＭＳ Ｐゴシック" charset="-128"/>
            </a:endParaRP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F63A8D59-94F3-4C22-BFC1-053A1BF7F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1759"/>
            <a:ext cx="1975269" cy="244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>
            <a:extLst>
              <a:ext uri="{FF2B5EF4-FFF2-40B4-BE49-F238E27FC236}">
                <a16:creationId xmlns:a16="http://schemas.microsoft.com/office/drawing/2014/main" id="{E4AD002D-89A2-4958-881B-E5BA7DEE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65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0C2E6-5BB0-4445-8E6C-D5BD424C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-331788"/>
            <a:ext cx="7772400" cy="19208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4099" name="Picture 4" descr="cvec four color logo">
            <a:extLst>
              <a:ext uri="{FF2B5EF4-FFF2-40B4-BE49-F238E27FC236}">
                <a16:creationId xmlns:a16="http://schemas.microsoft.com/office/drawing/2014/main" id="{AB3C79E8-50E3-41A6-A06F-8D7E851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A0EBF-B1D0-49B7-8379-C475505B12C1}"/>
              </a:ext>
            </a:extLst>
          </p:cNvPr>
          <p:cNvSpPr txBox="1">
            <a:spLocks/>
          </p:cNvSpPr>
          <p:nvPr/>
        </p:nvSpPr>
        <p:spPr bwMode="auto">
          <a:xfrm>
            <a:off x="1876425" y="583001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254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Renewable Energy Installation and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1DBA2-461F-4167-BB5E-BD767B1B9C2A}"/>
              </a:ext>
            </a:extLst>
          </p:cNvPr>
          <p:cNvSpPr txBox="1"/>
          <p:nvPr/>
        </p:nvSpPr>
        <p:spPr>
          <a:xfrm>
            <a:off x="314015" y="1291733"/>
            <a:ext cx="8410949" cy="4790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6">
              <a:lnSpc>
                <a:spcPct val="150000"/>
              </a:lnSpc>
              <a:defRPr/>
            </a:pPr>
            <a:endParaRPr lang="en-US" b="1" dirty="0">
              <a:latin typeface="Corbel" panose="020B0503020204020204" pitchFamily="34" charset="0"/>
              <a:ea typeface="ＭＳ Ｐゴシック" charset="-128"/>
            </a:endParaRP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500" b="1" dirty="0">
              <a:latin typeface="Corbel" panose="020B0503020204020204" pitchFamily="34" charset="0"/>
              <a:ea typeface="ＭＳ Ｐゴシック" charset="-128"/>
            </a:endParaRP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Aquinnah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Barnstable 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Bourne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Brewster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Chatham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Chilmark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</a:rPr>
              <a:t>Dennis</a:t>
            </a:r>
            <a:endParaRPr lang="en-US" sz="1400" b="1" dirty="0">
              <a:latin typeface="Corbel" panose="020B0503020204020204" pitchFamily="34" charset="0"/>
              <a:ea typeface="ＭＳ Ｐゴシック" charset="-128"/>
            </a:endParaRP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Edgartown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Eastham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</a:rPr>
              <a:t>Falmouth</a:t>
            </a:r>
            <a:endParaRPr lang="en-US" sz="1400" b="1" dirty="0">
              <a:latin typeface="Corbel" panose="020B0503020204020204" pitchFamily="34" charset="0"/>
              <a:ea typeface="ＭＳ Ｐゴシック" charset="-128"/>
            </a:endParaRP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Harwich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Oak Bluffs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Orleans</a:t>
            </a: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F63A8D59-94F3-4C22-BFC1-053A1BF7F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" y="1501631"/>
            <a:ext cx="1975269" cy="244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>
            <a:extLst>
              <a:ext uri="{FF2B5EF4-FFF2-40B4-BE49-F238E27FC236}">
                <a16:creationId xmlns:a16="http://schemas.microsoft.com/office/drawing/2014/main" id="{E4AD002D-89A2-4958-881B-E5BA7DEE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65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4" name="TextBox 3">
            <a:extLst>
              <a:ext uri="{FF2B5EF4-FFF2-40B4-BE49-F238E27FC236}">
                <a16:creationId xmlns:a16="http://schemas.microsoft.com/office/drawing/2014/main" id="{015DBBB8-1EB0-4354-A1C4-BFC01278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658" y="1497401"/>
            <a:ext cx="542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CVEC’s Participating Towns/Counties/Districts -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99426-829B-4C7F-96E5-EC9AB4F4A8F1}"/>
              </a:ext>
            </a:extLst>
          </p:cNvPr>
          <p:cNvSpPr txBox="1"/>
          <p:nvPr/>
        </p:nvSpPr>
        <p:spPr>
          <a:xfrm>
            <a:off x="5049902" y="2222068"/>
            <a:ext cx="3675062" cy="3899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  <a:ea typeface="ＭＳ Ｐゴシック" charset="-128"/>
              </a:rPr>
              <a:t>Nantucket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700" b="1" dirty="0">
              <a:latin typeface="+mn-lt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  <a:ea typeface="ＭＳ Ｐゴシック" charset="-128"/>
              </a:rPr>
              <a:t>Sandwich</a:t>
            </a:r>
            <a:endParaRPr lang="en-US" sz="1400" b="1" dirty="0">
              <a:latin typeface="+mn-lt"/>
            </a:endParaRPr>
          </a:p>
          <a:p>
            <a:pPr>
              <a:defRPr/>
            </a:pPr>
            <a:endParaRPr lang="en-US" sz="500" b="1" dirty="0">
              <a:latin typeface="+mn-lt"/>
              <a:ea typeface="ＭＳ Ｐゴシック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Provincetown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Tisbury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West Tisbury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Yarmouth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Barnstable County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Dukes County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Monomoy  School District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Dennis Yarmouth School District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  <a:ea typeface="ＭＳ Ｐゴシック" charset="-128"/>
              </a:rPr>
              <a:t>Barnstable Airport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orbel" panose="020B0503020204020204" pitchFamily="34" charset="0"/>
              </a:rPr>
              <a:t>Marion</a:t>
            </a:r>
            <a:endParaRPr lang="en-US" sz="1400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C82E0-6D26-470C-84B6-7B782FBD3643}"/>
              </a:ext>
            </a:extLst>
          </p:cNvPr>
          <p:cNvSpPr txBox="1"/>
          <p:nvPr/>
        </p:nvSpPr>
        <p:spPr>
          <a:xfrm>
            <a:off x="-2500755" y="4054398"/>
            <a:ext cx="8542339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Barnstable Fire District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Cotuit Water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COMM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Harwich Water 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Sandwich Water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Upper Cape Regional Water</a:t>
            </a:r>
          </a:p>
          <a:p>
            <a:pPr marL="3486150" lvl="7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Corbel" panose="020B0503020204020204" pitchFamily="34" charset="0"/>
              </a:rPr>
              <a:t>Nauset School District </a:t>
            </a:r>
          </a:p>
          <a:p>
            <a:pPr lvl="7">
              <a:lnSpc>
                <a:spcPct val="150000"/>
              </a:lnSpc>
              <a:defRPr/>
            </a:pPr>
            <a:endParaRPr lang="en-US" sz="1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6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0C2E6-5BB0-4445-8E6C-D5BD424C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-331788"/>
            <a:ext cx="7772400" cy="19208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4099" name="Picture 4" descr="cvec four color logo">
            <a:extLst>
              <a:ext uri="{FF2B5EF4-FFF2-40B4-BE49-F238E27FC236}">
                <a16:creationId xmlns:a16="http://schemas.microsoft.com/office/drawing/2014/main" id="{AB3C79E8-50E3-41A6-A06F-8D7E851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A0EBF-B1D0-49B7-8379-C475505B12C1}"/>
              </a:ext>
            </a:extLst>
          </p:cNvPr>
          <p:cNvSpPr txBox="1">
            <a:spLocks/>
          </p:cNvSpPr>
          <p:nvPr/>
        </p:nvSpPr>
        <p:spPr bwMode="auto">
          <a:xfrm>
            <a:off x="1876425" y="583001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254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Renewable Energy Installation and Sales</a:t>
            </a:r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E4AD002D-89A2-4958-881B-E5BA7DEE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65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2CAAE-A783-4987-A1FF-3E4FD0A119D3}"/>
              </a:ext>
            </a:extLst>
          </p:cNvPr>
          <p:cNvSpPr/>
          <p:nvPr/>
        </p:nvSpPr>
        <p:spPr>
          <a:xfrm>
            <a:off x="360507" y="1503985"/>
            <a:ext cx="7772400" cy="479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572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marL="342900" marR="0" lvl="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228600" algn="l"/>
              </a:tabLs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5 CVEC PV (&amp; Storage) Initiatives: </a:t>
            </a:r>
          </a:p>
          <a:p>
            <a:pPr marR="0" lv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CVEC-7 Initial Round = 750kW on roofs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1 = 16MW, mostly on landfills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2 = 12MW, on roofs &amp; municipal lands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3 = 1MW, on roofs </a:t>
            </a: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4 = 12MW, canopies, roofs, lands With STORAGE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5 = 14MW, canopies, roofs, lands With STORAGE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6 = Collecting projects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FY21 Q1 RFP</a:t>
            </a:r>
            <a:endParaRPr lang="en-US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Estimated installations by 2023 ~50MW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954F7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9CB1F-6257-4C79-8F34-E9C5F327C4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01" y="2021710"/>
            <a:ext cx="2454275" cy="175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E1F73-4936-4788-9AAE-29B37D430D2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7511" r="13653" b="4705"/>
          <a:stretch/>
        </p:blipFill>
        <p:spPr bwMode="auto">
          <a:xfrm>
            <a:off x="6269268" y="5079920"/>
            <a:ext cx="2292985" cy="155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00">
            <a:extLst>
              <a:ext uri="{FF2B5EF4-FFF2-40B4-BE49-F238E27FC236}">
                <a16:creationId xmlns:a16="http://schemas.microsoft.com/office/drawing/2014/main" id="{5FCB4AE5-3548-41B3-BEF4-3C30DDCE6E8F}"/>
              </a:ext>
            </a:extLst>
          </p:cNvPr>
          <p:cNvSpPr txBox="1"/>
          <p:nvPr/>
        </p:nvSpPr>
        <p:spPr>
          <a:xfrm>
            <a:off x="6400800" y="6260279"/>
            <a:ext cx="2590800" cy="4165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cap="all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Yarmouth Fire Station #3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200">
            <a:extLst>
              <a:ext uri="{FF2B5EF4-FFF2-40B4-BE49-F238E27FC236}">
                <a16:creationId xmlns:a16="http://schemas.microsoft.com/office/drawing/2014/main" id="{AD58CB0A-446F-4F8A-AE70-AF3F8F3D056D}"/>
              </a:ext>
            </a:extLst>
          </p:cNvPr>
          <p:cNvSpPr txBox="1"/>
          <p:nvPr/>
        </p:nvSpPr>
        <p:spPr>
          <a:xfrm>
            <a:off x="6192693" y="3403652"/>
            <a:ext cx="2590800" cy="4165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cap="all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Edgartown’s </a:t>
            </a:r>
            <a:r>
              <a:rPr lang="en-US" sz="1300" cap="all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Nunnepog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0C2E6-5BB0-4445-8E6C-D5BD424C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-331788"/>
            <a:ext cx="7772400" cy="19208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4099" name="Picture 4" descr="cvec four color logo">
            <a:extLst>
              <a:ext uri="{FF2B5EF4-FFF2-40B4-BE49-F238E27FC236}">
                <a16:creationId xmlns:a16="http://schemas.microsoft.com/office/drawing/2014/main" id="{AB3C79E8-50E3-41A6-A06F-8D7E851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A0EBF-B1D0-49B7-8379-C475505B12C1}"/>
              </a:ext>
            </a:extLst>
          </p:cNvPr>
          <p:cNvSpPr txBox="1">
            <a:spLocks/>
          </p:cNvSpPr>
          <p:nvPr/>
        </p:nvSpPr>
        <p:spPr bwMode="auto">
          <a:xfrm>
            <a:off x="1876425" y="583001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254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Renewable Energy Installation and Sales</a:t>
            </a:r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E4AD002D-89A2-4958-881B-E5BA7DEE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65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2CAAE-A783-4987-A1FF-3E4FD0A119D3}"/>
              </a:ext>
            </a:extLst>
          </p:cNvPr>
          <p:cNvSpPr/>
          <p:nvPr/>
        </p:nvSpPr>
        <p:spPr>
          <a:xfrm>
            <a:off x="762000" y="1529603"/>
            <a:ext cx="7772400" cy="479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572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marL="342900" marR="0" lvl="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228600" algn="l"/>
              </a:tabLs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5 CVEC PV (&amp; Storage) Initiatives: </a:t>
            </a:r>
          </a:p>
          <a:p>
            <a:pPr marR="0" lv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CVEC-7 Initial Round = 750kW on roofs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1 = 16MW, mostly on landfills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2 = 12MW, on roofs &amp; municipal lands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3 = 1MW, on 7 roofs </a:t>
            </a: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4 = 12MW, canopies, roofs, lands – STORAGE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           50MW at end 2020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Round 5 ~ 14MW, canopies, roofs, lands - STORAGE </a:t>
            </a:r>
          </a:p>
          <a:p>
            <a:pPr marR="0" lv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~ 64MW by 2023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954F7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9CB1F-6257-4C79-8F34-E9C5F327C4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52" y="2199201"/>
            <a:ext cx="2454275" cy="175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054140A-D089-4972-85DB-03846643BB9F}"/>
              </a:ext>
            </a:extLst>
          </p:cNvPr>
          <p:cNvSpPr txBox="1"/>
          <p:nvPr/>
        </p:nvSpPr>
        <p:spPr>
          <a:xfrm rot="21058947">
            <a:off x="9171" y="1669216"/>
            <a:ext cx="9278059" cy="3662541"/>
          </a:xfrm>
          <a:prstGeom prst="rect">
            <a:avLst/>
          </a:prstGeom>
          <a:solidFill>
            <a:srgbClr val="FFC000"/>
          </a:solidFill>
          <a:effectLst>
            <a:outerShdw blurRad="2159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marR="324485" lvl="0" indent="-342900"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  <a:tab pos="914400" algn="l"/>
              </a:tabLst>
            </a:pPr>
            <a:r>
              <a:rPr lang="en-US" sz="3600" b="1" kern="1200" dirty="0">
                <a:solidFill>
                  <a:srgbClr val="C4221E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Largest Cooperative power totals in New England</a:t>
            </a:r>
          </a:p>
          <a:p>
            <a:pPr marL="342900" marR="324485" lvl="0" indent="-342900"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  <a:tab pos="914400" algn="l"/>
              </a:tabLst>
            </a:pPr>
            <a:endParaRPr lang="en-US" sz="800" b="1" kern="1200" dirty="0">
              <a:solidFill>
                <a:srgbClr val="C4221E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marR="324485" lvl="0" indent="-342900"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  <a:tab pos="914400" algn="l"/>
              </a:tabLst>
            </a:pPr>
            <a:r>
              <a:rPr lang="en-US" sz="3600" b="1" kern="1200" dirty="0">
                <a:solidFill>
                  <a:srgbClr val="C4221E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At end FY20, savings of over  </a:t>
            </a:r>
            <a:r>
              <a:rPr lang="en-US" sz="3600" b="1" u="sng" kern="12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$16,900,000</a:t>
            </a:r>
            <a:r>
              <a:rPr lang="en-US" sz="3600" b="1" kern="12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to participants</a:t>
            </a:r>
          </a:p>
          <a:p>
            <a:pPr marL="342900" marR="324485" lvl="0" indent="-342900"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  <a:tab pos="914400" algn="l"/>
              </a:tabLst>
            </a:pP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24485" lvl="0" indent="-342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US" sz="3200" b="1" kern="1200" dirty="0">
                <a:solidFill>
                  <a:srgbClr val="C4221E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200" dirty="0">
                <a:solidFill>
                  <a:srgbClr val="C4221E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rgbClr val="C4221E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quivalent reduction </a:t>
            </a:r>
            <a:r>
              <a:rPr lang="en-US" sz="3600" b="1" kern="1200" dirty="0">
                <a:solidFill>
                  <a:srgbClr val="C4221E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of greenhouse gases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01647" y="-668149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8" y="378423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Charging Stations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3162FD-0FB7-47AB-9589-99035CB5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68822-37B7-43BF-A4C0-83CEEFB6AF37}"/>
              </a:ext>
            </a:extLst>
          </p:cNvPr>
          <p:cNvSpPr/>
          <p:nvPr/>
        </p:nvSpPr>
        <p:spPr>
          <a:xfrm>
            <a:off x="228600" y="1125349"/>
            <a:ext cx="8686800" cy="542785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0F7D79-6129-42E1-8BF4-A8EEFE3C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7F378-BEA6-4B1A-A0E4-DFD4C9EFC0E7}"/>
              </a:ext>
            </a:extLst>
          </p:cNvPr>
          <p:cNvSpPr/>
          <p:nvPr/>
        </p:nvSpPr>
        <p:spPr>
          <a:xfrm>
            <a:off x="284187" y="1140804"/>
            <a:ext cx="8631213" cy="5373970"/>
          </a:xfrm>
          <a:prstGeom prst="rect">
            <a:avLst/>
          </a:prstGeom>
          <a:gradFill>
            <a:gsLst>
              <a:gs pos="3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1ABBE0-6E7D-4DF3-80E0-07A36625E928}"/>
              </a:ext>
            </a:extLst>
          </p:cNvPr>
          <p:cNvSpPr/>
          <p:nvPr/>
        </p:nvSpPr>
        <p:spPr>
          <a:xfrm>
            <a:off x="-838970" y="5166331"/>
            <a:ext cx="152400" cy="108166"/>
          </a:xfrm>
          <a:prstGeom prst="ellipse">
            <a:avLst/>
          </a:prstGeom>
          <a:solidFill>
            <a:srgbClr val="FFF72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48" y="170294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72F71-4981-4330-B58B-DED3D80DC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397" y="2117898"/>
            <a:ext cx="4100999" cy="3340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E992A-CE81-4502-9E12-93B35525B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69" y="1786248"/>
            <a:ext cx="6099017" cy="1000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AE9B5A-CF03-4AA0-A9AE-1A1CF0C1D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69" y="1222669"/>
            <a:ext cx="2585784" cy="569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4F6A0-E785-4186-8475-ACA9F5B8D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69" y="5157938"/>
            <a:ext cx="3166581" cy="519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F7339-2A98-46A6-A26C-F4881C6E2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62" y="5677510"/>
            <a:ext cx="577295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0C2E6-5BB0-4445-8E6C-D5BD424C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-331788"/>
            <a:ext cx="7772400" cy="192087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pic>
        <p:nvPicPr>
          <p:cNvPr id="4099" name="Picture 4" descr="cvec four color logo">
            <a:extLst>
              <a:ext uri="{FF2B5EF4-FFF2-40B4-BE49-F238E27FC236}">
                <a16:creationId xmlns:a16="http://schemas.microsoft.com/office/drawing/2014/main" id="{AB3C79E8-50E3-41A6-A06F-8D7E8515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650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A0EBF-B1D0-49B7-8379-C475505B12C1}"/>
              </a:ext>
            </a:extLst>
          </p:cNvPr>
          <p:cNvSpPr txBox="1">
            <a:spLocks/>
          </p:cNvSpPr>
          <p:nvPr/>
        </p:nvSpPr>
        <p:spPr bwMode="auto">
          <a:xfrm>
            <a:off x="1876425" y="583001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254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Renewable Energy Installation and Sales</a:t>
            </a:r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E4AD002D-89A2-4958-881B-E5BA7DEE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65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2CAAE-A783-4987-A1FF-3E4FD0A119D3}"/>
              </a:ext>
            </a:extLst>
          </p:cNvPr>
          <p:cNvSpPr/>
          <p:nvPr/>
        </p:nvSpPr>
        <p:spPr>
          <a:xfrm>
            <a:off x="762000" y="1589088"/>
            <a:ext cx="7772400" cy="479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57200" dist="50800" dir="5400000" algn="ctr" rotWithShape="0">
              <a:schemeClr val="tx1"/>
            </a:outerShdw>
          </a:effectLst>
        </p:spPr>
        <p:txBody>
          <a:bodyPr wrap="square">
            <a:noAutofit/>
          </a:bodyPr>
          <a:lstStyle/>
          <a:p>
            <a:pPr marL="0" marR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" dirty="0">
                <a:solidFill>
                  <a:srgbClr val="954F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9000"/>
              <a:buFont typeface="Symbol" panose="05050102010706020507" pitchFamily="18" charset="2"/>
              <a:buBlip>
                <a:blip r:embed="rId4"/>
              </a:buBlip>
              <a:tabLst>
                <a:tab pos="228600" algn="l"/>
              </a:tabLst>
            </a:pPr>
            <a:r>
              <a:rPr lang="en-US" sz="180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CVEC NMC Consultancy Management Services for: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1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R="0" lvl="1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R="0" lvl="1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Yarmouth, Sandwich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Provincetown,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Dennis, Yarmouth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solidFill>
                  <a:srgbClr val="954F7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228600" algn="l"/>
              </a:tabLst>
            </a:pPr>
            <a:r>
              <a:rPr lang="en-US" sz="240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Legislative and </a:t>
            </a:r>
          </a:p>
          <a:p>
            <a:pPr marR="0" lv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Regulatory Efforts:</a:t>
            </a:r>
            <a:endParaRPr lang="en-US" sz="300" dirty="0">
              <a:solidFill>
                <a:srgbClr val="5482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00050" marR="0" indent="-171450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300" kern="1200" dirty="0">
              <a:solidFill>
                <a:srgbClr val="548235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00050" marR="0" indent="-171450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300" dirty="0">
              <a:solidFill>
                <a:srgbClr val="548235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00050" marR="0" indent="-171450" algn="ctr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300" kern="1200" dirty="0">
              <a:solidFill>
                <a:srgbClr val="548235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00050" marR="0" indent="-17145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Working with Senate to secure </a:t>
            </a:r>
          </a:p>
          <a:p>
            <a:pPr marL="228600" marR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relief from taxation of </a:t>
            </a:r>
          </a:p>
          <a:p>
            <a:pPr marL="228600" marR="0" eaLnBrk="0" fontAlgn="base" hangingPunct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municipal solar</a:t>
            </a:r>
          </a:p>
          <a:p>
            <a:pPr marL="400050" marR="0" indent="-17145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Intervenor in Eversource case - </a:t>
            </a:r>
          </a:p>
          <a:p>
            <a:pPr marL="228600" marR="0" eaLnBrk="0" fontAlgn="base" hangingPunct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prevented devaluation of </a:t>
            </a:r>
          </a:p>
          <a:p>
            <a:pPr marL="228600" marR="0" eaLnBrk="0" fontAlgn="base" hangingPunct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Net Metering Credits</a:t>
            </a:r>
          </a:p>
          <a:p>
            <a:pPr marL="571500" marR="0" indent="-3429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Member of Cape Cod Climate Change Collaborative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733D-A6B9-4DED-81B1-BDB0B809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2667000"/>
            <a:ext cx="3733800" cy="2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77341" y="-422275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33" y="762570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CVEC in FY 2021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3162FD-0FB7-47AB-9589-99035CB5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68822-37B7-43BF-A4C0-83CEEFB6AF37}"/>
              </a:ext>
            </a:extLst>
          </p:cNvPr>
          <p:cNvSpPr/>
          <p:nvPr/>
        </p:nvSpPr>
        <p:spPr>
          <a:xfrm>
            <a:off x="228600" y="1521352"/>
            <a:ext cx="8686800" cy="496848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0F7D79-6129-42E1-8BF4-A8EEFE3C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B11664-5BB5-425D-966B-B7B15CBADBB6}"/>
              </a:ext>
            </a:extLst>
          </p:cNvPr>
          <p:cNvSpPr/>
          <p:nvPr/>
        </p:nvSpPr>
        <p:spPr>
          <a:xfrm>
            <a:off x="1364662" y="3538328"/>
            <a:ext cx="6200725" cy="228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F06320-BECA-4A1B-BC86-11A130E5E39D}"/>
              </a:ext>
            </a:extLst>
          </p:cNvPr>
          <p:cNvSpPr/>
          <p:nvPr/>
        </p:nvSpPr>
        <p:spPr>
          <a:xfrm>
            <a:off x="3190528" y="2265894"/>
            <a:ext cx="3226147" cy="1163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152DF-CB89-4EBA-B1B0-DD70B60F0D31}"/>
              </a:ext>
            </a:extLst>
          </p:cNvPr>
          <p:cNvSpPr/>
          <p:nvPr/>
        </p:nvSpPr>
        <p:spPr>
          <a:xfrm>
            <a:off x="950748" y="1681242"/>
            <a:ext cx="7705706" cy="2998646"/>
          </a:xfrm>
          <a:prstGeom prst="rect">
            <a:avLst/>
          </a:prstGeom>
          <a:solidFill>
            <a:srgbClr val="DFDF5B"/>
          </a:solidFill>
          <a:ln>
            <a:noFill/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en-US" sz="2000" dirty="0">
              <a:solidFill>
                <a:srgbClr val="000000"/>
              </a:solidFill>
              <a:effectLst>
                <a:outerShdw blurRad="279400" dist="50800" dir="5400000" sx="1000" sy="1000" algn="ctr">
                  <a:srgbClr val="000000">
                    <a:alpha val="4313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 Round 1 Adder collection!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effectLst>
                <a:outerShdw blurRad="279400" dist="50800" dir="5400000" sx="1000" sy="1000" algn="ctr">
                  <a:srgbClr val="000000">
                    <a:alpha val="4313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Adding 20 MW of PV; including storage where possible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effectLst>
                <a:outerShdw blurRad="279400" dist="50800" dir="5400000" sx="1000" sy="1000" algn="ctr">
                  <a:srgbClr val="000000">
                    <a:alpha val="4313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Broke ground on three Round 4 projects in October!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Starting on battery back-up at DY High School Emergency Shelter using $1.5 M Grant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0000"/>
              </a:solidFill>
              <a:effectLst>
                <a:outerShdw blurRad="279400" dist="50800" dir="5400000" sx="1000" sy="1000" algn="ctr">
                  <a:srgbClr val="000000">
                    <a:alpha val="4313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Collecting Projects for PV/Storage Initiative Round 6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effectLst>
                <a:outerShdw blurRad="279400" dist="50800" dir="5400000" sx="1000" sy="1000" algn="ctr">
                  <a:srgbClr val="000000">
                    <a:alpha val="4313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279400" dist="50800" dir="5400000" sx="1000" sy="1000" algn="ctr">
                    <a:srgbClr val="000000">
                      <a:alpha val="4313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 descr="solarpanel edit2 ">
            <a:extLst>
              <a:ext uri="{FF2B5EF4-FFF2-40B4-BE49-F238E27FC236}">
                <a16:creationId xmlns:a16="http://schemas.microsoft.com/office/drawing/2014/main" id="{DF0968E5-ADB9-48CA-99B4-5006C72A991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9"/>
          <a:stretch/>
        </p:blipFill>
        <p:spPr bwMode="auto">
          <a:xfrm>
            <a:off x="4780406" y="4607656"/>
            <a:ext cx="3016250" cy="1990725"/>
          </a:xfrm>
          <a:prstGeom prst="rect">
            <a:avLst/>
          </a:prstGeom>
          <a:ln>
            <a:noFill/>
          </a:ln>
          <a:effectLst>
            <a:outerShdw blurRad="317500" sx="105000" sy="105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7" y="2000367"/>
            <a:ext cx="1014301" cy="12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4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77341" y="-422275"/>
            <a:ext cx="77724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C61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Arial" charset="0"/>
              </a:rPr>
              <a:t>Cape &amp; Vineyard Electric Cooperative, Inc.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9EA9363-F573-4F88-9E04-ABD66BF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33" y="762570"/>
            <a:ext cx="8135257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254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Chilmark in FY20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40404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3162FD-0FB7-47AB-9589-99035CB5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68822-37B7-43BF-A4C0-83CEEFB6AF37}"/>
              </a:ext>
            </a:extLst>
          </p:cNvPr>
          <p:cNvSpPr/>
          <p:nvPr/>
        </p:nvSpPr>
        <p:spPr>
          <a:xfrm>
            <a:off x="228600" y="1614873"/>
            <a:ext cx="8686800" cy="493832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0F7D79-6129-42E1-8BF4-A8EEFE3C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4" descr="cvec four colo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68" y="220204"/>
            <a:ext cx="822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F06320-BECA-4A1B-BC86-11A130E5E39D}"/>
              </a:ext>
            </a:extLst>
          </p:cNvPr>
          <p:cNvSpPr/>
          <p:nvPr/>
        </p:nvSpPr>
        <p:spPr>
          <a:xfrm>
            <a:off x="3190528" y="2265894"/>
            <a:ext cx="3226147" cy="1163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AB430-0C89-4E0A-8B8C-28471C34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8" y="2176842"/>
            <a:ext cx="7295652" cy="4737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A86ADE-1EE5-46A7-AB87-57600A89F034}"/>
              </a:ext>
            </a:extLst>
          </p:cNvPr>
          <p:cNvSpPr/>
          <p:nvPr/>
        </p:nvSpPr>
        <p:spPr>
          <a:xfrm>
            <a:off x="990600" y="3352800"/>
            <a:ext cx="7058794" cy="2362200"/>
          </a:xfrm>
          <a:prstGeom prst="rect">
            <a:avLst/>
          </a:prstGeom>
          <a:gradFill>
            <a:gsLst>
              <a:gs pos="11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Offtaker from CVEC PV projects:</a:t>
            </a:r>
          </a:p>
          <a:p>
            <a:pPr algn="ctr"/>
            <a:r>
              <a:rPr lang="en-US" b="1" dirty="0"/>
              <a:t>Harwich, Tisbury &amp; West Tisbury  Capped Landfills, Barnstable Fire District project and Edgartown’s Nunnepog well project</a:t>
            </a:r>
          </a:p>
          <a:p>
            <a:pPr algn="ctr"/>
            <a:r>
              <a:rPr lang="en-US" b="1" dirty="0"/>
              <a:t>AND</a:t>
            </a:r>
          </a:p>
          <a:p>
            <a:pPr algn="ctr"/>
            <a:r>
              <a:rPr lang="en-US" b="1" dirty="0"/>
              <a:t>Offtaker from CVEC power sales:</a:t>
            </a:r>
          </a:p>
          <a:p>
            <a:pPr algn="ctr"/>
            <a:r>
              <a:rPr lang="en-US" b="1" dirty="0"/>
              <a:t>Future Generation Wind and Nexamp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B6979-E53F-4D43-A7E4-DA9703D4C3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37" b="20700"/>
          <a:stretch/>
        </p:blipFill>
        <p:spPr>
          <a:xfrm>
            <a:off x="482287" y="2587278"/>
            <a:ext cx="7479231" cy="47374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77496E3-34C2-49C9-8E91-A26A2A0CCDDB}"/>
              </a:ext>
            </a:extLst>
          </p:cNvPr>
          <p:cNvSpPr/>
          <p:nvPr/>
        </p:nvSpPr>
        <p:spPr>
          <a:xfrm>
            <a:off x="6647594" y="2068213"/>
            <a:ext cx="1834803" cy="116388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8449e002-27a7-4189-bb28-1b78c3a941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1A1AFEF01FF448726B67FF2267D73" ma:contentTypeVersion="13" ma:contentTypeDescription="Create a new document." ma:contentTypeScope="" ma:versionID="f5c951d5e6cb71abae443cd3faba1f21">
  <xsd:schema xmlns:xsd="http://www.w3.org/2001/XMLSchema" xmlns:xs="http://www.w3.org/2001/XMLSchema" xmlns:p="http://schemas.microsoft.com/office/2006/metadata/properties" xmlns:ns2="8449e002-27a7-4189-bb28-1b78c3a94120" xmlns:ns3="fef92824-3c9b-4843-a611-6d4665e16eca" targetNamespace="http://schemas.microsoft.com/office/2006/metadata/properties" ma:root="true" ma:fieldsID="5aaa6f00b4a340e3a710a025b1a0840c" ns2:_="" ns3:_="">
    <xsd:import namespace="8449e002-27a7-4189-bb28-1b78c3a94120"/>
    <xsd:import namespace="fef92824-3c9b-4843-a611-6d4665e16e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9e002-27a7-4189-bb28-1b78c3a94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escription" ma:index="20" nillable="true" ma:displayName="Description" ma:description="Describe the file" ma:format="Dropdown" ma:internalName="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92824-3c9b-4843-a611-6d4665e16e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0E889-DFB6-4B7E-B64B-271F17DB6E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CFEDE-62B9-4645-B9DA-DC9B03A2732C}">
  <ds:schemaRefs>
    <ds:schemaRef ds:uri="http://schemas.microsoft.com/office/2006/metadata/properties"/>
    <ds:schemaRef ds:uri="http://schemas.microsoft.com/office/infopath/2007/PartnerControls"/>
    <ds:schemaRef ds:uri="8449e002-27a7-4189-bb28-1b78c3a94120"/>
  </ds:schemaRefs>
</ds:datastoreItem>
</file>

<file path=customXml/itemProps3.xml><?xml version="1.0" encoding="utf-8"?>
<ds:datastoreItem xmlns:ds="http://schemas.openxmlformats.org/officeDocument/2006/customXml" ds:itemID="{3A932A73-B8C0-4E20-AD3D-9B2932EED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9e002-27a7-4189-bb28-1b78c3a94120"/>
    <ds:schemaRef ds:uri="fef92824-3c9b-4843-a611-6d4665e16e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17930</TotalTime>
  <Words>765</Words>
  <Application>Microsoft Office PowerPoint</Application>
  <PresentationFormat>On-screen Show (4:3)</PresentationFormat>
  <Paragraphs>183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Symbol</vt:lpstr>
      <vt:lpstr>Times New Roman</vt:lpstr>
      <vt:lpstr>Wingdings</vt:lpstr>
      <vt:lpstr>Office Theme</vt:lpstr>
      <vt:lpstr>Next Steps:   Site Plan approval: Stormwater Plan etc. NStar Interconnection Services Agreement Secure Net Metering Credit Assurance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Steps:   Site Plan approval: Stormwater Plan etc. NStar Interconnection Services Agreement Secure Net Metering Credit Assurance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Argo</dc:creator>
  <cp:lastModifiedBy>LocalAdmin</cp:lastModifiedBy>
  <cp:revision>338</cp:revision>
  <cp:lastPrinted>2019-11-29T23:19:58Z</cp:lastPrinted>
  <dcterms:created xsi:type="dcterms:W3CDTF">2014-09-07T13:31:45Z</dcterms:created>
  <dcterms:modified xsi:type="dcterms:W3CDTF">2020-11-09T20:28:59Z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0x0101007F21A1AFEF01FF448726B67FF2267D73</vt:lpwstr>
  </property>
  <property fmtid="{D5CDD505-2E9C-101B-9397-08002B2CF9AE}" pid="3" name="Order">
    <vt:r8>870000</vt:r8>
  </property>
</Properties>
</file>